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16"/>
  </p:notesMasterIdLst>
  <p:handoutMasterIdLst>
    <p:handoutMasterId r:id="rId17"/>
  </p:handoutMasterIdLst>
  <p:sldIdLst>
    <p:sldId id="256" r:id="rId4"/>
    <p:sldId id="311" r:id="rId5"/>
    <p:sldId id="365" r:id="rId6"/>
    <p:sldId id="353" r:id="rId7"/>
    <p:sldId id="367" r:id="rId8"/>
    <p:sldId id="370" r:id="rId9"/>
    <p:sldId id="373" r:id="rId10"/>
    <p:sldId id="374" r:id="rId11"/>
    <p:sldId id="375" r:id="rId12"/>
    <p:sldId id="377" r:id="rId13"/>
    <p:sldId id="376" r:id="rId14"/>
    <p:sldId id="362" r:id="rId1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DB9"/>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4" autoAdjust="0"/>
    <p:restoredTop sz="80300" autoAdjust="0"/>
  </p:normalViewPr>
  <p:slideViewPr>
    <p:cSldViewPr>
      <p:cViewPr varScale="1">
        <p:scale>
          <a:sx n="104" d="100"/>
          <a:sy n="104" d="100"/>
        </p:scale>
        <p:origin x="47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2329" cy="461963"/>
          </a:xfrm>
          <a:prstGeom prst="rect">
            <a:avLst/>
          </a:prstGeom>
        </p:spPr>
        <p:txBody>
          <a:bodyPr vert="horz" lIns="90974" tIns="45487" rIns="90974" bIns="45487" rtlCol="0"/>
          <a:lstStyle>
            <a:lvl1pPr algn="l">
              <a:defRPr sz="1200"/>
            </a:lvl1pPr>
          </a:lstStyle>
          <a:p>
            <a:endParaRPr lang="en-US"/>
          </a:p>
        </p:txBody>
      </p:sp>
      <p:sp>
        <p:nvSpPr>
          <p:cNvPr id="3" name="Date Placeholder 2"/>
          <p:cNvSpPr>
            <a:spLocks noGrp="1"/>
          </p:cNvSpPr>
          <p:nvPr>
            <p:ph type="dt" sz="quarter" idx="1"/>
          </p:nvPr>
        </p:nvSpPr>
        <p:spPr>
          <a:xfrm>
            <a:off x="3936173" y="1"/>
            <a:ext cx="3012329" cy="461963"/>
          </a:xfrm>
          <a:prstGeom prst="rect">
            <a:avLst/>
          </a:prstGeom>
        </p:spPr>
        <p:txBody>
          <a:bodyPr vert="horz" lIns="90974" tIns="45487" rIns="90974" bIns="45487" rtlCol="0"/>
          <a:lstStyle>
            <a:lvl1pPr algn="r">
              <a:defRPr sz="1200"/>
            </a:lvl1pPr>
          </a:lstStyle>
          <a:p>
            <a:fld id="{B05E27A8-4892-4154-B52D-D6DF57E64DF0}" type="datetimeFigureOut">
              <a:rPr lang="en-US" smtClean="0"/>
              <a:t>12/4/2018</a:t>
            </a:fld>
            <a:endParaRPr lang="en-US"/>
          </a:p>
        </p:txBody>
      </p:sp>
      <p:sp>
        <p:nvSpPr>
          <p:cNvPr id="4" name="Footer Placeholder 3"/>
          <p:cNvSpPr>
            <a:spLocks noGrp="1"/>
          </p:cNvSpPr>
          <p:nvPr>
            <p:ph type="ftr" sz="quarter" idx="2"/>
          </p:nvPr>
        </p:nvSpPr>
        <p:spPr>
          <a:xfrm>
            <a:off x="1" y="8772526"/>
            <a:ext cx="3012329" cy="461963"/>
          </a:xfrm>
          <a:prstGeom prst="rect">
            <a:avLst/>
          </a:prstGeom>
        </p:spPr>
        <p:txBody>
          <a:bodyPr vert="horz" lIns="90974" tIns="45487" rIns="90974" bIns="45487"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526"/>
            <a:ext cx="3012329" cy="461963"/>
          </a:xfrm>
          <a:prstGeom prst="rect">
            <a:avLst/>
          </a:prstGeom>
        </p:spPr>
        <p:txBody>
          <a:bodyPr vert="horz" lIns="90974" tIns="45487" rIns="90974" bIns="45487" rtlCol="0" anchor="b"/>
          <a:lstStyle>
            <a:lvl1pPr algn="r">
              <a:defRPr sz="1200"/>
            </a:lvl1pPr>
          </a:lstStyle>
          <a:p>
            <a:fld id="{6185E82F-0DA1-4CAE-A04F-3CD01576310E}" type="slidenum">
              <a:rPr lang="en-US" smtClean="0"/>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0974" tIns="45487" rIns="90974" bIns="45487"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0974" tIns="45487" rIns="90974" bIns="45487" rtlCol="0"/>
          <a:lstStyle>
            <a:lvl1pPr algn="r">
              <a:defRPr sz="1200"/>
            </a:lvl1pPr>
          </a:lstStyle>
          <a:p>
            <a:fld id="{7441F709-1019-4B5E-A58B-2717B614BF2E}" type="datetimeFigureOut">
              <a:rPr lang="en-US" smtClean="0"/>
              <a:pPr/>
              <a:t>12/4/2018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0974" tIns="45487" rIns="90974" bIns="45487"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0974" tIns="45487" rIns="90974" bIns="454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11699" cy="461804"/>
          </a:xfrm>
          <a:prstGeom prst="rect">
            <a:avLst/>
          </a:prstGeom>
        </p:spPr>
        <p:txBody>
          <a:bodyPr vert="horz" lIns="90974" tIns="45487" rIns="90974" bIns="454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70"/>
            <a:ext cx="3011699" cy="461804"/>
          </a:xfrm>
          <a:prstGeom prst="rect">
            <a:avLst/>
          </a:prstGeom>
        </p:spPr>
        <p:txBody>
          <a:bodyPr vert="horz" lIns="90974" tIns="45487" rIns="90974" bIns="45487"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393561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53136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11</a:t>
            </a:fld>
            <a:endParaRPr lang="en-US" dirty="0"/>
          </a:p>
        </p:txBody>
      </p:sp>
    </p:spTree>
    <p:extLst>
      <p:ext uri="{BB962C8B-B14F-4D97-AF65-F5344CB8AC3E}">
        <p14:creationId xmlns:p14="http://schemas.microsoft.com/office/powerpoint/2010/main" val="348388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7661" indent="-287562" eaLnBrk="0" hangingPunct="0">
              <a:defRPr>
                <a:solidFill>
                  <a:schemeClr val="tx1"/>
                </a:solidFill>
                <a:latin typeface="Arial" panose="020B0604020202020204" pitchFamily="34" charset="0"/>
              </a:defRPr>
            </a:lvl2pPr>
            <a:lvl3pPr marL="1150249" indent="-230050" eaLnBrk="0" hangingPunct="0">
              <a:defRPr>
                <a:solidFill>
                  <a:schemeClr val="tx1"/>
                </a:solidFill>
                <a:latin typeface="Arial" panose="020B0604020202020204" pitchFamily="34" charset="0"/>
              </a:defRPr>
            </a:lvl3pPr>
            <a:lvl4pPr marL="1610347" indent="-230050" eaLnBrk="0" hangingPunct="0">
              <a:defRPr>
                <a:solidFill>
                  <a:schemeClr val="tx1"/>
                </a:solidFill>
                <a:latin typeface="Arial" panose="020B0604020202020204" pitchFamily="34" charset="0"/>
              </a:defRPr>
            </a:lvl4pPr>
            <a:lvl5pPr marL="2070447" indent="-230050" eaLnBrk="0" hangingPunct="0">
              <a:defRPr>
                <a:solidFill>
                  <a:schemeClr val="tx1"/>
                </a:solidFill>
                <a:latin typeface="Arial" panose="020B0604020202020204" pitchFamily="34" charset="0"/>
              </a:defRPr>
            </a:lvl5pPr>
            <a:lvl6pPr marL="2530546" indent="-230050" eaLnBrk="0" fontAlgn="base" hangingPunct="0">
              <a:spcBef>
                <a:spcPct val="0"/>
              </a:spcBef>
              <a:spcAft>
                <a:spcPct val="0"/>
              </a:spcAft>
              <a:defRPr>
                <a:solidFill>
                  <a:schemeClr val="tx1"/>
                </a:solidFill>
                <a:latin typeface="Arial" panose="020B0604020202020204" pitchFamily="34" charset="0"/>
              </a:defRPr>
            </a:lvl6pPr>
            <a:lvl7pPr marL="2990646" indent="-230050" eaLnBrk="0" fontAlgn="base" hangingPunct="0">
              <a:spcBef>
                <a:spcPct val="0"/>
              </a:spcBef>
              <a:spcAft>
                <a:spcPct val="0"/>
              </a:spcAft>
              <a:defRPr>
                <a:solidFill>
                  <a:schemeClr val="tx1"/>
                </a:solidFill>
                <a:latin typeface="Arial" panose="020B0604020202020204" pitchFamily="34" charset="0"/>
              </a:defRPr>
            </a:lvl7pPr>
            <a:lvl8pPr marL="3450745" indent="-230050" eaLnBrk="0" fontAlgn="base" hangingPunct="0">
              <a:spcBef>
                <a:spcPct val="0"/>
              </a:spcBef>
              <a:spcAft>
                <a:spcPct val="0"/>
              </a:spcAft>
              <a:defRPr>
                <a:solidFill>
                  <a:schemeClr val="tx1"/>
                </a:solidFill>
                <a:latin typeface="Arial" panose="020B0604020202020204" pitchFamily="34" charset="0"/>
              </a:defRPr>
            </a:lvl8pPr>
            <a:lvl9pPr marL="3910843" indent="-230050" eaLnBrk="0" fontAlgn="base" hangingPunct="0">
              <a:spcBef>
                <a:spcPct val="0"/>
              </a:spcBef>
              <a:spcAft>
                <a:spcPct val="0"/>
              </a:spcAft>
              <a:defRPr>
                <a:solidFill>
                  <a:schemeClr val="tx1"/>
                </a:solidFill>
                <a:latin typeface="Arial" panose="020B0604020202020204" pitchFamily="34" charset="0"/>
              </a:defRPr>
            </a:lvl9pPr>
          </a:lstStyle>
          <a:p>
            <a:fld id="{23ABC278-5269-4490-A003-FF75D908B7FE}"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69988" y="685800"/>
            <a:ext cx="4573587"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38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12/4/2018</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12/4/2018</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outerShdw blurRad="50800" dist="2540000" dir="5400000" algn="ctr" rotWithShape="0">
              <a:srgbClr val="000000">
                <a:alpha val="0"/>
              </a:srgbClr>
            </a:outerShdw>
          </a:effectLst>
        </p:spPr>
      </p:pic>
      <p:sp>
        <p:nvSpPr>
          <p:cNvPr id="2" name="Title 1"/>
          <p:cNvSpPr>
            <a:spLocks noGrp="1"/>
          </p:cNvSpPr>
          <p:nvPr>
            <p:ph type="ctrTitle"/>
          </p:nvPr>
        </p:nvSpPr>
        <p:spPr>
          <a:xfrm>
            <a:off x="9832" y="4854575"/>
            <a:ext cx="9144000" cy="1470025"/>
          </a:xfrm>
        </p:spPr>
        <p:txBody>
          <a:bodyPr>
            <a:noAutofit/>
          </a:bodyPr>
          <a:lstStyle/>
          <a:p>
            <a:r>
              <a:rPr lang="en-US" sz="2400" dirty="0" smtClean="0">
                <a:solidFill>
                  <a:schemeClr val="bg1"/>
                </a:solidFill>
                <a:latin typeface="Georgia" pitchFamily="18" charset="0"/>
              </a:rPr>
              <a:t>Christopher </a:t>
            </a:r>
            <a:r>
              <a:rPr lang="en-US" sz="2400" dirty="0">
                <a:solidFill>
                  <a:schemeClr val="bg1"/>
                </a:solidFill>
                <a:latin typeface="Georgia" pitchFamily="18" charset="0"/>
              </a:rPr>
              <a:t>B. </a:t>
            </a:r>
            <a:r>
              <a:rPr lang="en-US" sz="2400" dirty="0" smtClean="0">
                <a:solidFill>
                  <a:schemeClr val="bg1"/>
                </a:solidFill>
                <a:latin typeface="Georgia" pitchFamily="18" charset="0"/>
              </a:rPr>
              <a:t>Barrett</a:t>
            </a:r>
            <a:br>
              <a:rPr lang="en-US" sz="2400" dirty="0" smtClean="0">
                <a:solidFill>
                  <a:schemeClr val="bg1"/>
                </a:solidFill>
                <a:latin typeface="Georgia" pitchFamily="18" charset="0"/>
              </a:rPr>
            </a:br>
            <a:r>
              <a:rPr lang="en-US" sz="2400" dirty="0" smtClean="0">
                <a:solidFill>
                  <a:schemeClr val="bg1"/>
                </a:solidFill>
                <a:latin typeface="Georgia" pitchFamily="18" charset="0"/>
              </a:rPr>
              <a:t>Cornell University</a:t>
            </a:r>
            <a:br>
              <a:rPr lang="en-US" sz="2400" dirty="0" smtClean="0">
                <a:solidFill>
                  <a:schemeClr val="bg1"/>
                </a:solidFill>
                <a:latin typeface="Georgia" pitchFamily="18" charset="0"/>
              </a:rPr>
            </a:br>
            <a:r>
              <a:rPr lang="en-US" sz="2400" dirty="0" smtClean="0">
                <a:solidFill>
                  <a:schemeClr val="bg1"/>
                </a:solidFill>
                <a:latin typeface="Georgia" pitchFamily="18" charset="0"/>
              </a:rPr>
              <a:t/>
            </a:r>
            <a:br>
              <a:rPr lang="en-US" sz="2400" dirty="0" smtClean="0">
                <a:solidFill>
                  <a:schemeClr val="bg1"/>
                </a:solidFill>
                <a:latin typeface="Georgia" pitchFamily="18" charset="0"/>
              </a:rPr>
            </a:br>
            <a:r>
              <a:rPr lang="en-US" sz="2400" dirty="0" smtClean="0">
                <a:solidFill>
                  <a:schemeClr val="bg1"/>
                </a:solidFill>
                <a:latin typeface="Georgia" pitchFamily="18" charset="0"/>
              </a:rPr>
              <a:t>World </a:t>
            </a:r>
            <a:r>
              <a:rPr lang="en-US" sz="2400" smtClean="0">
                <a:solidFill>
                  <a:schemeClr val="bg1"/>
                </a:solidFill>
                <a:latin typeface="Georgia" pitchFamily="18" charset="0"/>
              </a:rPr>
              <a:t>Bank seminar </a:t>
            </a:r>
            <a:r>
              <a:rPr lang="en-US" altLang="en-US" sz="2400" smtClean="0">
                <a:solidFill>
                  <a:schemeClr val="bg1"/>
                </a:solidFill>
                <a:latin typeface="Georgia" pitchFamily="18" charset="0"/>
              </a:rPr>
              <a:t>“Resilience </a:t>
            </a:r>
            <a:r>
              <a:rPr lang="en-US" altLang="en-US" sz="2400" dirty="0" smtClean="0">
                <a:solidFill>
                  <a:schemeClr val="bg1"/>
                </a:solidFill>
                <a:latin typeface="Georgia" pitchFamily="18" charset="0"/>
              </a:rPr>
              <a:t>in the Face of Poverty Traps”</a:t>
            </a:r>
            <a:r>
              <a:rPr lang="en-US" altLang="en-US" sz="2400" dirty="0">
                <a:solidFill>
                  <a:schemeClr val="bg1"/>
                </a:solidFill>
                <a:latin typeface="Georgia" pitchFamily="18" charset="0"/>
              </a:rPr>
              <a:t/>
            </a:r>
            <a:br>
              <a:rPr lang="en-US" altLang="en-US" sz="2400" dirty="0">
                <a:solidFill>
                  <a:schemeClr val="bg1"/>
                </a:solidFill>
                <a:latin typeface="Georgia" pitchFamily="18" charset="0"/>
              </a:rPr>
            </a:br>
            <a:r>
              <a:rPr lang="en-US" altLang="en-US" sz="2400" dirty="0">
                <a:solidFill>
                  <a:schemeClr val="bg1"/>
                </a:solidFill>
                <a:latin typeface="Georgia" pitchFamily="18" charset="0"/>
              </a:rPr>
              <a:t>Washington, DC</a:t>
            </a:r>
            <a:br>
              <a:rPr lang="en-US" altLang="en-US" sz="2400" dirty="0">
                <a:solidFill>
                  <a:schemeClr val="bg1"/>
                </a:solidFill>
                <a:latin typeface="Georgia" pitchFamily="18" charset="0"/>
              </a:rPr>
            </a:br>
            <a:r>
              <a:rPr lang="en-US" altLang="en-US" sz="2400" smtClean="0">
                <a:solidFill>
                  <a:schemeClr val="bg1"/>
                </a:solidFill>
                <a:latin typeface="Georgia" pitchFamily="18" charset="0"/>
              </a:rPr>
              <a:t>December </a:t>
            </a:r>
            <a:r>
              <a:rPr lang="en-US" altLang="en-US" sz="2400" smtClean="0">
                <a:solidFill>
                  <a:schemeClr val="bg1"/>
                </a:solidFill>
                <a:latin typeface="Georgia" pitchFamily="18" charset="0"/>
              </a:rPr>
              <a:t>7, </a:t>
            </a:r>
            <a:r>
              <a:rPr lang="en-US" altLang="en-US" sz="2400" dirty="0" smtClean="0">
                <a:solidFill>
                  <a:schemeClr val="bg1"/>
                </a:solidFill>
                <a:latin typeface="Georgia" pitchFamily="18" charset="0"/>
              </a:rPr>
              <a:t>2018</a:t>
            </a:r>
            <a:endParaRPr lang="en-US" altLang="en-US" sz="2400" dirty="0">
              <a:solidFill>
                <a:schemeClr val="bg1"/>
              </a:solidFill>
              <a:latin typeface="Georgia" pitchFamily="18" charset="0"/>
            </a:endParaRPr>
          </a:p>
        </p:txBody>
      </p:sp>
      <p:sp>
        <p:nvSpPr>
          <p:cNvPr id="3" name="TextBox 2"/>
          <p:cNvSpPr txBox="1"/>
          <p:nvPr/>
        </p:nvSpPr>
        <p:spPr>
          <a:xfrm>
            <a:off x="162232" y="1143000"/>
            <a:ext cx="8839200" cy="954107"/>
          </a:xfrm>
          <a:prstGeom prst="rect">
            <a:avLst/>
          </a:prstGeom>
          <a:noFill/>
        </p:spPr>
        <p:txBody>
          <a:bodyPr wrap="square" rtlCol="0">
            <a:spAutoFit/>
          </a:bodyPr>
          <a:lstStyle/>
          <a:p>
            <a:pPr algn="ctr"/>
            <a:r>
              <a:rPr lang="en-US" sz="2800" b="1" dirty="0" smtClean="0">
                <a:solidFill>
                  <a:schemeClr val="bg1"/>
                </a:solidFill>
                <a:latin typeface="Georgia" panose="02040502050405020303" pitchFamily="18" charset="0"/>
              </a:rPr>
              <a:t>Human </a:t>
            </a:r>
            <a:r>
              <a:rPr lang="en-US" sz="2800" b="1" dirty="0">
                <a:solidFill>
                  <a:schemeClr val="bg1"/>
                </a:solidFill>
                <a:latin typeface="Georgia" panose="02040502050405020303" pitchFamily="18" charset="0"/>
              </a:rPr>
              <a:t>Capabilities and Poverty Dynamics in the Face of Agro-Ecological Shocks</a:t>
            </a:r>
            <a:endParaRPr lang="en-US" sz="2800" b="1" dirty="0" smtClean="0">
              <a:solidFill>
                <a:schemeClr val="bg1"/>
              </a:solidFill>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6389" name="TextBox 10"/>
          <p:cNvSpPr txBox="1">
            <a:spLocks noChangeArrowheads="1"/>
          </p:cNvSpPr>
          <p:nvPr/>
        </p:nvSpPr>
        <p:spPr bwMode="auto">
          <a:xfrm>
            <a:off x="4800600" y="239809"/>
            <a:ext cx="4343400" cy="523220"/>
          </a:xfrm>
          <a:prstGeom prst="rect">
            <a:avLst/>
          </a:prstGeom>
          <a:noFill/>
          <a:ln w="9525">
            <a:noFill/>
            <a:miter lim="800000"/>
            <a:headEnd/>
            <a:tailEnd/>
          </a:ln>
        </p:spPr>
        <p:txBody>
          <a:bodyPr wrap="square">
            <a:spAutoFit/>
          </a:bodyPr>
          <a:lstStyle/>
          <a:p>
            <a:r>
              <a:rPr lang="en-US" sz="2800" b="1" dirty="0" smtClean="0">
                <a:solidFill>
                  <a:schemeClr val="bg1"/>
                </a:solidFill>
                <a:latin typeface="Georgia" panose="02040502050405020303" pitchFamily="18" charset="0"/>
                <a:cs typeface="Arial" panose="020B0604020202020204" pitchFamily="34" charset="0"/>
              </a:rPr>
              <a:t>Climate change threat</a:t>
            </a:r>
            <a:endParaRPr lang="en-US" sz="2800" b="1" i="1" dirty="0">
              <a:solidFill>
                <a:schemeClr val="bg1"/>
              </a:solidFill>
              <a:latin typeface="Georgia" panose="02040502050405020303" pitchFamily="18" charset="0"/>
              <a:cs typeface="Arial" panose="020B0604020202020204" pitchFamily="34" charset="0"/>
            </a:endParaRPr>
          </a:p>
        </p:txBody>
      </p:sp>
      <p:sp>
        <p:nvSpPr>
          <p:cNvPr id="16390" name="Rectangle 3"/>
          <p:cNvSpPr>
            <a:spLocks noChangeArrowheads="1"/>
          </p:cNvSpPr>
          <p:nvPr/>
        </p:nvSpPr>
        <p:spPr bwMode="auto">
          <a:xfrm>
            <a:off x="102777" y="5253823"/>
            <a:ext cx="8938446" cy="1219200"/>
          </a:xfrm>
          <a:prstGeom prst="rect">
            <a:avLst/>
          </a:prstGeom>
          <a:noFill/>
          <a:ln w="9525">
            <a:noFill/>
            <a:miter lim="800000"/>
            <a:headEnd/>
            <a:tailEnd/>
          </a:ln>
        </p:spPr>
        <p:txBody>
          <a:bodyPr lIns="91429" tIns="45714" rIns="91429" bIns="45714"/>
          <a:lstStyle/>
          <a:p>
            <a:pPr eaLnBrk="1" hangingPunct="1"/>
            <a:r>
              <a:rPr lang="en-US" sz="2400" dirty="0" smtClean="0">
                <a:latin typeface="Georgia" panose="02040502050405020303" pitchFamily="18" charset="0"/>
                <a:cs typeface="Arial" panose="020B0604020202020204" pitchFamily="34" charset="0"/>
              </a:rPr>
              <a:t>Climate change may be shifting system dynamics. Interventions to reduce herd loss – like water point/rangelands maintenance - and/or accelerate herd recovery – like livestock insurance – can affect balance between the two groups of pastoralists.</a:t>
            </a:r>
          </a:p>
        </p:txBody>
      </p:sp>
      <p:sp>
        <p:nvSpPr>
          <p:cNvPr id="4" name="TextBox 3"/>
          <p:cNvSpPr txBox="1"/>
          <p:nvPr/>
        </p:nvSpPr>
        <p:spPr>
          <a:xfrm>
            <a:off x="76200" y="1022322"/>
            <a:ext cx="3976745" cy="3785652"/>
          </a:xfrm>
          <a:prstGeom prst="rect">
            <a:avLst/>
          </a:prstGeom>
          <a:noFill/>
        </p:spPr>
        <p:txBody>
          <a:bodyPr wrap="square" rtlCol="0">
            <a:spAutoFit/>
          </a:bodyPr>
          <a:lstStyle/>
          <a:p>
            <a:r>
              <a:rPr lang="en-US" sz="2400" dirty="0">
                <a:latin typeface="Georgia" panose="02040502050405020303" pitchFamily="18" charset="0"/>
                <a:cs typeface="Arial" panose="020B0604020202020204" pitchFamily="34" charset="0"/>
              </a:rPr>
              <a:t>Herd dynamics differ </a:t>
            </a:r>
            <a:r>
              <a:rPr lang="en-US" sz="2400" dirty="0" smtClean="0">
                <a:latin typeface="Georgia" panose="02040502050405020303" pitchFamily="18" charset="0"/>
                <a:cs typeface="Arial" panose="020B0604020202020204" pitchFamily="34" charset="0"/>
              </a:rPr>
              <a:t>b/n </a:t>
            </a:r>
            <a:r>
              <a:rPr lang="en-US" sz="2400" dirty="0">
                <a:latin typeface="Georgia" panose="02040502050405020303" pitchFamily="18" charset="0"/>
                <a:cs typeface="Arial" panose="020B0604020202020204" pitchFamily="34" charset="0"/>
              </a:rPr>
              <a:t>good and poor rainfall </a:t>
            </a:r>
            <a:r>
              <a:rPr lang="en-US" sz="2400" dirty="0" smtClean="0">
                <a:latin typeface="Georgia" panose="02040502050405020303" pitchFamily="18" charset="0"/>
                <a:cs typeface="Arial" panose="020B0604020202020204" pitchFamily="34" charset="0"/>
              </a:rPr>
              <a:t>states, so </a:t>
            </a:r>
            <a:r>
              <a:rPr lang="en-US" sz="2400" dirty="0">
                <a:latin typeface="Georgia" panose="02040502050405020303" pitchFamily="18" charset="0"/>
                <a:cs typeface="Arial" panose="020B0604020202020204" pitchFamily="34" charset="0"/>
              </a:rPr>
              <a:t>change </a:t>
            </a:r>
            <a:r>
              <a:rPr lang="en-US" sz="2400" dirty="0" smtClean="0">
                <a:latin typeface="Georgia" panose="02040502050405020303" pitchFamily="18" charset="0"/>
                <a:cs typeface="Arial" panose="020B0604020202020204" pitchFamily="34" charset="0"/>
              </a:rPr>
              <a:t>w/ </a:t>
            </a:r>
            <a:r>
              <a:rPr lang="en-US" sz="2400" dirty="0">
                <a:latin typeface="Georgia" panose="02040502050405020303" pitchFamily="18" charset="0"/>
                <a:cs typeface="Arial" panose="020B0604020202020204" pitchFamily="34" charset="0"/>
              </a:rPr>
              <a:t>drought </a:t>
            </a:r>
            <a:r>
              <a:rPr lang="en-US" sz="2400" dirty="0" smtClean="0">
                <a:latin typeface="Georgia" panose="02040502050405020303" pitchFamily="18" charset="0"/>
                <a:cs typeface="Arial" panose="020B0604020202020204" pitchFamily="34" charset="0"/>
              </a:rPr>
              <a:t>risk (&lt;</a:t>
            </a:r>
            <a:r>
              <a:rPr lang="en-US" sz="2400" dirty="0">
                <a:latin typeface="Georgia" panose="02040502050405020303" pitchFamily="18" charset="0"/>
                <a:cs typeface="Arial" panose="020B0604020202020204" pitchFamily="34" charset="0"/>
              </a:rPr>
              <a:t>250 </a:t>
            </a:r>
            <a:r>
              <a:rPr lang="en-US" sz="2400" dirty="0" smtClean="0">
                <a:latin typeface="Georgia" panose="02040502050405020303" pitchFamily="18" charset="0"/>
                <a:cs typeface="Arial" panose="020B0604020202020204" pitchFamily="34" charset="0"/>
              </a:rPr>
              <a:t>mm/</a:t>
            </a:r>
            <a:r>
              <a:rPr lang="en-US" sz="2400" dirty="0" err="1" smtClean="0">
                <a:latin typeface="Georgia" panose="02040502050405020303" pitchFamily="18" charset="0"/>
                <a:cs typeface="Arial" panose="020B0604020202020204" pitchFamily="34" charset="0"/>
              </a:rPr>
              <a:t>yr</a:t>
            </a:r>
            <a:r>
              <a:rPr lang="en-US" sz="2400" dirty="0" smtClean="0">
                <a:latin typeface="Georgia" panose="02040502050405020303" pitchFamily="18" charset="0"/>
                <a:cs typeface="Arial" panose="020B0604020202020204" pitchFamily="34" charset="0"/>
              </a:rPr>
              <a:t>). </a:t>
            </a:r>
          </a:p>
          <a:p>
            <a:endParaRPr lang="en-US" sz="2400" dirty="0">
              <a:latin typeface="Georgia" panose="02040502050405020303" pitchFamily="18" charset="0"/>
              <a:cs typeface="Arial" panose="020B0604020202020204" pitchFamily="34" charset="0"/>
            </a:endParaRPr>
          </a:p>
          <a:p>
            <a:r>
              <a:rPr lang="en-US" sz="2400" i="1" dirty="0" smtClean="0">
                <a:solidFill>
                  <a:srgbClr val="FF0000"/>
                </a:solidFill>
                <a:latin typeface="Georgia" panose="02040502050405020303" pitchFamily="18" charset="0"/>
                <a:cs typeface="Arial" panose="020B0604020202020204" pitchFamily="34" charset="0"/>
              </a:rPr>
              <a:t>In so. Ethiopia, </a:t>
            </a:r>
            <a:r>
              <a:rPr lang="en-US" sz="2400" i="1" dirty="0">
                <a:solidFill>
                  <a:srgbClr val="FF0000"/>
                </a:solidFill>
                <a:latin typeface="Georgia" panose="02040502050405020303" pitchFamily="18" charset="0"/>
                <a:cs typeface="Arial" panose="020B0604020202020204" pitchFamily="34" charset="0"/>
              </a:rPr>
              <a:t>doubling drought risk would lead to </a:t>
            </a:r>
            <a:r>
              <a:rPr lang="en-US" sz="2400" i="1" dirty="0" smtClean="0">
                <a:solidFill>
                  <a:srgbClr val="FF0000"/>
                </a:solidFill>
                <a:latin typeface="Georgia" panose="02040502050405020303" pitchFamily="18" charset="0"/>
                <a:cs typeface="Arial" panose="020B0604020202020204" pitchFamily="34" charset="0"/>
              </a:rPr>
              <a:t>expected system collapse if no disruption to current herd dynamics.</a:t>
            </a:r>
            <a:endParaRPr lang="en-US" sz="2400" i="1" dirty="0">
              <a:solidFill>
                <a:srgbClr val="FF0000"/>
              </a:solidFill>
              <a:latin typeface="Georgia" panose="02040502050405020303" pitchFamily="18" charset="0"/>
              <a:cs typeface="Arial" panose="020B0604020202020204" pitchFamily="34" charset="0"/>
            </a:endParaRPr>
          </a:p>
        </p:txBody>
      </p:sp>
      <p:pic>
        <p:nvPicPr>
          <p:cNvPr id="1025" name="Picture 2" descr="CCHD_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510" y="1061988"/>
            <a:ext cx="5195945" cy="37842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
          <p:cNvSpPr txBox="1">
            <a:spLocks noChangeArrowheads="1"/>
          </p:cNvSpPr>
          <p:nvPr/>
        </p:nvSpPr>
        <p:spPr bwMode="auto">
          <a:xfrm>
            <a:off x="3834019" y="4800600"/>
            <a:ext cx="43193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sz="1600" dirty="0">
                <a:latin typeface="Georgia" panose="02040502050405020303" pitchFamily="18" charset="0"/>
                <a:cs typeface="Arial" panose="020B0604020202020204" pitchFamily="34" charset="0"/>
              </a:rPr>
              <a:t>Source: Barrett and </a:t>
            </a:r>
            <a:r>
              <a:rPr lang="en-US" sz="1600" dirty="0" smtClean="0">
                <a:latin typeface="Georgia" panose="02040502050405020303" pitchFamily="18" charset="0"/>
                <a:cs typeface="Arial" panose="020B0604020202020204" pitchFamily="34" charset="0"/>
              </a:rPr>
              <a:t>Santos (</a:t>
            </a:r>
            <a:r>
              <a:rPr lang="en-US" sz="1600" i="1" dirty="0" err="1" smtClean="0">
                <a:latin typeface="Georgia" panose="02040502050405020303" pitchFamily="18" charset="0"/>
                <a:cs typeface="Arial" panose="020B0604020202020204" pitchFamily="34" charset="0"/>
              </a:rPr>
              <a:t>Ecol</a:t>
            </a:r>
            <a:r>
              <a:rPr lang="en-US" sz="1600" i="1" dirty="0" smtClean="0">
                <a:latin typeface="Georgia" panose="02040502050405020303" pitchFamily="18" charset="0"/>
                <a:cs typeface="Arial" panose="020B0604020202020204" pitchFamily="34" charset="0"/>
              </a:rPr>
              <a:t> Econ</a:t>
            </a:r>
            <a:r>
              <a:rPr lang="en-US" sz="1600" dirty="0" smtClean="0">
                <a:latin typeface="Georgia" panose="02040502050405020303" pitchFamily="18" charset="0"/>
                <a:cs typeface="Arial" panose="020B0604020202020204" pitchFamily="34" charset="0"/>
              </a:rPr>
              <a:t> 2014)</a:t>
            </a:r>
            <a:endParaRPr lang="en-US" sz="1600" dirty="0">
              <a:latin typeface="Georgia" panose="02040502050405020303" pitchFamily="18" charset="0"/>
              <a:cs typeface="Arial" panose="020B0604020202020204" pitchFamily="34" charset="0"/>
            </a:endParaRPr>
          </a:p>
        </p:txBody>
      </p:sp>
      <p:sp>
        <p:nvSpPr>
          <p:cNvPr id="2" name="TextBox 1"/>
          <p:cNvSpPr txBox="1"/>
          <p:nvPr/>
        </p:nvSpPr>
        <p:spPr>
          <a:xfrm>
            <a:off x="4419600" y="1447800"/>
            <a:ext cx="2667000" cy="338554"/>
          </a:xfrm>
          <a:prstGeom prst="rect">
            <a:avLst/>
          </a:prstGeom>
          <a:noFill/>
        </p:spPr>
        <p:txBody>
          <a:bodyPr wrap="square" rtlCol="0">
            <a:spAutoFit/>
          </a:bodyPr>
          <a:lstStyle/>
          <a:p>
            <a:r>
              <a:rPr lang="en-US" sz="1600" dirty="0" smtClean="0">
                <a:solidFill>
                  <a:srgbClr val="0070C0"/>
                </a:solidFill>
              </a:rPr>
              <a:t>‘</a:t>
            </a:r>
            <a:r>
              <a:rPr lang="en-US" sz="1600" dirty="0" smtClean="0">
                <a:solidFill>
                  <a:srgbClr val="072DB9"/>
                </a:solidFill>
              </a:rPr>
              <a:t>thriving herds’ dynamics</a:t>
            </a:r>
            <a:endParaRPr lang="en-US" sz="1600" dirty="0">
              <a:solidFill>
                <a:srgbClr val="072DB9"/>
              </a:solidFill>
            </a:endParaRPr>
          </a:p>
        </p:txBody>
      </p:sp>
      <p:sp>
        <p:nvSpPr>
          <p:cNvPr id="16" name="TextBox 15"/>
          <p:cNvSpPr txBox="1"/>
          <p:nvPr/>
        </p:nvSpPr>
        <p:spPr>
          <a:xfrm>
            <a:off x="6324600" y="3352800"/>
            <a:ext cx="2362200" cy="338554"/>
          </a:xfrm>
          <a:prstGeom prst="rect">
            <a:avLst/>
          </a:prstGeom>
          <a:noFill/>
        </p:spPr>
        <p:txBody>
          <a:bodyPr wrap="square" rtlCol="0">
            <a:spAutoFit/>
          </a:bodyPr>
          <a:lstStyle/>
          <a:p>
            <a:r>
              <a:rPr lang="en-US" sz="1600" dirty="0" smtClean="0">
                <a:solidFill>
                  <a:srgbClr val="FF0000"/>
                </a:solidFill>
              </a:rPr>
              <a:t>‘collapse’ dynamics</a:t>
            </a:r>
            <a:endParaRPr lang="en-US" sz="1600" dirty="0">
              <a:solidFill>
                <a:srgbClr val="FF0000"/>
              </a:solidFill>
            </a:endParaRPr>
          </a:p>
        </p:txBody>
      </p:sp>
      <p:sp>
        <p:nvSpPr>
          <p:cNvPr id="17" name="TextBox 16"/>
          <p:cNvSpPr txBox="1"/>
          <p:nvPr/>
        </p:nvSpPr>
        <p:spPr>
          <a:xfrm>
            <a:off x="6472065" y="1997075"/>
            <a:ext cx="2514600" cy="338554"/>
          </a:xfrm>
          <a:prstGeom prst="rect">
            <a:avLst/>
          </a:prstGeom>
          <a:noFill/>
        </p:spPr>
        <p:txBody>
          <a:bodyPr wrap="square" rtlCol="0">
            <a:spAutoFit/>
          </a:bodyPr>
          <a:lstStyle/>
          <a:p>
            <a:r>
              <a:rPr lang="en-US" sz="1600" dirty="0" smtClean="0"/>
              <a:t>Current </a:t>
            </a:r>
            <a:r>
              <a:rPr lang="en-US" sz="1600" dirty="0" err="1" smtClean="0"/>
              <a:t>Boran</a:t>
            </a:r>
            <a:r>
              <a:rPr lang="en-US" sz="1600" dirty="0" smtClean="0"/>
              <a:t> dynamics</a:t>
            </a:r>
            <a:endParaRPr lang="en-US" sz="1600" dirty="0"/>
          </a:p>
        </p:txBody>
      </p:sp>
    </p:spTree>
    <p:extLst>
      <p:ext uri="{BB962C8B-B14F-4D97-AF65-F5344CB8AC3E}">
        <p14:creationId xmlns:p14="http://schemas.microsoft.com/office/powerpoint/2010/main" val="4130362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228600" y="1009957"/>
            <a:ext cx="8915399" cy="5478423"/>
          </a:xfrm>
          <a:prstGeom prst="rect">
            <a:avLst/>
          </a:prstGeom>
          <a:solidFill>
            <a:schemeClr val="bg1"/>
          </a:solidFill>
        </p:spPr>
        <p:txBody>
          <a:bodyPr wrap="square" rtlCol="0">
            <a:spAutoFit/>
          </a:bodyPr>
          <a:lstStyle/>
          <a:p>
            <a:pPr>
              <a:lnSpc>
                <a:spcPts val="3000"/>
              </a:lnSpc>
            </a:pPr>
            <a:r>
              <a:rPr lang="en-US" sz="2800" b="1" dirty="0" smtClean="0">
                <a:latin typeface="Georgia" pitchFamily="18" charset="0"/>
              </a:rPr>
              <a:t>Even in a ‘simple’ system, heterogeneous wealth dynamics demand multiple responses</a:t>
            </a:r>
          </a:p>
          <a:p>
            <a:pPr>
              <a:lnSpc>
                <a:spcPts val="3000"/>
              </a:lnSpc>
            </a:pPr>
            <a:endParaRPr lang="en-US" sz="2800" b="1" dirty="0" smtClean="0">
              <a:latin typeface="Georgia" pitchFamily="18" charset="0"/>
            </a:endParaRPr>
          </a:p>
          <a:p>
            <a:pPr marL="285750" indent="-285750">
              <a:lnSpc>
                <a:spcPts val="3000"/>
              </a:lnSpc>
              <a:buFontTx/>
              <a:buChar char="-"/>
            </a:pPr>
            <a:r>
              <a:rPr lang="en-US" sz="2400" dirty="0" smtClean="0">
                <a:latin typeface="Georgia" pitchFamily="18" charset="0"/>
              </a:rPr>
              <a:t>Weather shocks give rise to one sort of poverty trap for herders of average or better ability</a:t>
            </a:r>
          </a:p>
          <a:p>
            <a:pPr marL="285750" indent="-285750">
              <a:lnSpc>
                <a:spcPts val="3000"/>
              </a:lnSpc>
              <a:buFontTx/>
              <a:buChar char="-"/>
            </a:pPr>
            <a:endParaRPr lang="en-US" sz="2400" dirty="0" smtClean="0">
              <a:latin typeface="Georgia" pitchFamily="18" charset="0"/>
            </a:endParaRPr>
          </a:p>
          <a:p>
            <a:pPr marL="285750" indent="-285750">
              <a:lnSpc>
                <a:spcPts val="3000"/>
              </a:lnSpc>
              <a:buFontTx/>
              <a:buChar char="-"/>
            </a:pPr>
            <a:r>
              <a:rPr lang="en-US" sz="2400" dirty="0" smtClean="0">
                <a:latin typeface="Georgia" pitchFamily="18" charset="0"/>
              </a:rPr>
              <a:t>Low ability generates a different sort of poverty trap</a:t>
            </a:r>
          </a:p>
          <a:p>
            <a:pPr marL="285750" indent="-285750">
              <a:lnSpc>
                <a:spcPts val="3000"/>
              </a:lnSpc>
              <a:buFontTx/>
              <a:buChar char="-"/>
            </a:pPr>
            <a:endParaRPr lang="en-US" sz="2400" dirty="0">
              <a:latin typeface="Georgia" pitchFamily="18" charset="0"/>
            </a:endParaRPr>
          </a:p>
          <a:p>
            <a:pPr marL="285750" indent="-285750">
              <a:lnSpc>
                <a:spcPts val="3000"/>
              </a:lnSpc>
              <a:buFontTx/>
              <a:buChar char="-"/>
            </a:pPr>
            <a:r>
              <a:rPr lang="en-US" sz="2400" dirty="0" smtClean="0">
                <a:latin typeface="Georgia" pitchFamily="18" charset="0"/>
              </a:rPr>
              <a:t>This matters for policy since the mechanism(s) behind growth dynamics – and persistent poverty – matters to the impact of interventions:</a:t>
            </a:r>
          </a:p>
          <a:p>
            <a:pPr marL="800100" lvl="1" indent="-342900">
              <a:lnSpc>
                <a:spcPts val="3000"/>
              </a:lnSpc>
              <a:buFont typeface="Wingdings" panose="05000000000000000000" pitchFamily="2" charset="2"/>
              <a:buChar char="§"/>
            </a:pPr>
            <a:r>
              <a:rPr lang="en-US" sz="2400" dirty="0" smtClean="0">
                <a:latin typeface="Georgia" pitchFamily="18" charset="0"/>
              </a:rPr>
              <a:t>Risk management may be as/more valuable than transfers for some, but merely delay the inevitable for others.</a:t>
            </a:r>
          </a:p>
          <a:p>
            <a:pPr marL="800100" lvl="1" indent="-342900">
              <a:lnSpc>
                <a:spcPts val="3000"/>
              </a:lnSpc>
              <a:buFont typeface="Wingdings" panose="05000000000000000000" pitchFamily="2" charset="2"/>
              <a:buChar char="§"/>
            </a:pPr>
            <a:r>
              <a:rPr lang="en-US" sz="2400" dirty="0" smtClean="0">
                <a:latin typeface="Georgia" pitchFamily="18" charset="0"/>
              </a:rPr>
              <a:t>Targeting of social protection matters a lot</a:t>
            </a:r>
            <a:endParaRPr lang="en-US" dirty="0"/>
          </a:p>
        </p:txBody>
      </p:sp>
      <p:sp>
        <p:nvSpPr>
          <p:cNvPr id="6" name="Title 5"/>
          <p:cNvSpPr txBox="1">
            <a:spLocks/>
          </p:cNvSpPr>
          <p:nvPr/>
        </p:nvSpPr>
        <p:spPr bwMode="auto">
          <a:xfrm>
            <a:off x="6629400" y="0"/>
            <a:ext cx="2514600" cy="990600"/>
          </a:xfrm>
          <a:prstGeom prst="rect">
            <a:avLst/>
          </a:prstGeom>
          <a:noFill/>
          <a:ln w="9525">
            <a:noFill/>
            <a:miter lim="800000"/>
            <a:headEnd/>
            <a:tailEnd/>
          </a:ln>
        </p:spPr>
        <p:txBody>
          <a:bodyPr anchor="ctr"/>
          <a:lstStyle/>
          <a:p>
            <a:pPr eaLnBrk="0" hangingPunct="0">
              <a:defRPr/>
            </a:pPr>
            <a:r>
              <a:rPr lang="en-US" sz="2400" b="1" kern="0" dirty="0" smtClean="0">
                <a:solidFill>
                  <a:schemeClr val="bg1"/>
                </a:solidFill>
                <a:latin typeface="Georgia" pitchFamily="18" charset="0"/>
                <a:ea typeface="+mj-ea"/>
                <a:cs typeface="+mj-cs"/>
              </a:rPr>
              <a:t>Conclusions</a:t>
            </a:r>
            <a:endParaRPr lang="en-US" sz="24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765544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5" name="Rectangle 3"/>
          <p:cNvSpPr>
            <a:spLocks noChangeArrowheads="1"/>
          </p:cNvSpPr>
          <p:nvPr/>
        </p:nvSpPr>
        <p:spPr bwMode="auto">
          <a:xfrm>
            <a:off x="0" y="0"/>
            <a:ext cx="9144000" cy="103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200000"/>
              </a:lnSpc>
            </a:pPr>
            <a:r>
              <a:rPr lang="en-US" altLang="en-US" sz="3600" b="1" dirty="0">
                <a:latin typeface="Georgia" panose="02040502050405020303" pitchFamily="18" charset="0"/>
              </a:rPr>
              <a:t>Thank you for your time and interest!</a:t>
            </a:r>
            <a:endParaRPr lang="en-US" altLang="en-US" sz="3600" dirty="0">
              <a:latin typeface="Georgia" panose="02040502050405020303" pitchFamily="18" charset="0"/>
            </a:endParaRPr>
          </a:p>
        </p:txBody>
      </p:sp>
    </p:spTree>
    <p:extLst>
      <p:ext uri="{BB962C8B-B14F-4D97-AF65-F5344CB8AC3E}">
        <p14:creationId xmlns:p14="http://schemas.microsoft.com/office/powerpoint/2010/main" val="1149362883"/>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19200"/>
            <a:ext cx="7848600" cy="4524315"/>
          </a:xfrm>
          <a:prstGeom prst="rect">
            <a:avLst/>
          </a:prstGeom>
          <a:solidFill>
            <a:schemeClr val="bg1"/>
          </a:solidFill>
        </p:spPr>
        <p:txBody>
          <a:bodyPr wrap="square" rtlCol="0">
            <a:spAutoFit/>
          </a:bodyPr>
          <a:lstStyle/>
          <a:p>
            <a:pPr>
              <a:buClr>
                <a:schemeClr val="tx1"/>
              </a:buClr>
              <a:defRPr/>
            </a:pPr>
            <a:r>
              <a:rPr lang="en-US" sz="2400" b="1" dirty="0">
                <a:latin typeface="Georgia" panose="02040502050405020303" pitchFamily="18" charset="0"/>
              </a:rPr>
              <a:t>Poverty traps </a:t>
            </a:r>
            <a:r>
              <a:rPr lang="en-US" sz="2400" b="1" dirty="0" smtClean="0">
                <a:latin typeface="Georgia" panose="02040502050405020303" pitchFamily="18" charset="0"/>
              </a:rPr>
              <a:t>may arise via several mechanisms in places where multiple markets fail at least some people.  </a:t>
            </a:r>
          </a:p>
          <a:p>
            <a:pPr>
              <a:buClr>
                <a:schemeClr val="tx1"/>
              </a:buClr>
              <a:defRPr/>
            </a:pPr>
            <a:r>
              <a:rPr lang="en-US" sz="2400" dirty="0" smtClean="0">
                <a:latin typeface="Georgia" panose="02040502050405020303" pitchFamily="18" charset="0"/>
              </a:rPr>
              <a:t>	</a:t>
            </a:r>
          </a:p>
          <a:p>
            <a:pPr>
              <a:buClr>
                <a:schemeClr val="tx1"/>
              </a:buClr>
              <a:defRPr/>
            </a:pPr>
            <a:r>
              <a:rPr lang="en-US" sz="2400" b="1" dirty="0" smtClean="0">
                <a:latin typeface="Georgia" panose="02040502050405020303" pitchFamily="18" charset="0"/>
              </a:rPr>
              <a:t>Major challenges:</a:t>
            </a:r>
          </a:p>
          <a:p>
            <a:pPr>
              <a:buClr>
                <a:schemeClr val="tx1"/>
              </a:buClr>
              <a:defRPr/>
            </a:pPr>
            <a:endParaRPr lang="en-US" sz="2400" b="1" dirty="0" smtClean="0">
              <a:latin typeface="Georgia" panose="02040502050405020303" pitchFamily="18" charset="0"/>
            </a:endParaRPr>
          </a:p>
          <a:p>
            <a:pPr marL="342900" indent="-342900">
              <a:buClr>
                <a:schemeClr val="tx1"/>
              </a:buClr>
              <a:buFontTx/>
              <a:buChar char="-"/>
              <a:defRPr/>
            </a:pPr>
            <a:r>
              <a:rPr lang="en-US" sz="2400" dirty="0" smtClean="0">
                <a:latin typeface="Georgia" panose="02040502050405020303" pitchFamily="18" charset="0"/>
              </a:rPr>
              <a:t>Different – </a:t>
            </a:r>
            <a:r>
              <a:rPr lang="en-US" sz="2400" dirty="0">
                <a:latin typeface="Georgia" panose="02040502050405020303" pitchFamily="18" charset="0"/>
              </a:rPr>
              <a:t>or </a:t>
            </a:r>
            <a:r>
              <a:rPr lang="en-US" sz="2400" dirty="0" smtClean="0">
                <a:latin typeface="Georgia" panose="02040502050405020303" pitchFamily="18" charset="0"/>
              </a:rPr>
              <a:t>no ! – poverty trap mechanisms may apply to different people.</a:t>
            </a:r>
          </a:p>
          <a:p>
            <a:pPr>
              <a:buClr>
                <a:schemeClr val="tx1"/>
              </a:buClr>
              <a:defRPr/>
            </a:pPr>
            <a:r>
              <a:rPr lang="en-US" sz="2400" dirty="0" smtClean="0">
                <a:latin typeface="Georgia" panose="02040502050405020303" pitchFamily="18" charset="0"/>
              </a:rPr>
              <a:t> </a:t>
            </a:r>
          </a:p>
          <a:p>
            <a:pPr marL="342900" indent="-342900">
              <a:buClr>
                <a:schemeClr val="tx1"/>
              </a:buClr>
              <a:buFontTx/>
              <a:buChar char="-"/>
              <a:defRPr/>
            </a:pPr>
            <a:r>
              <a:rPr lang="en-US" sz="2400" dirty="0" smtClean="0">
                <a:latin typeface="Georgia" panose="02040502050405020303" pitchFamily="18" charset="0"/>
              </a:rPr>
              <a:t>Different poverty trap mechanisms carry different policy implications.</a:t>
            </a:r>
          </a:p>
          <a:p>
            <a:pPr lvl="1">
              <a:buClr>
                <a:schemeClr val="tx1"/>
              </a:buClr>
              <a:defRPr/>
            </a:pPr>
            <a:r>
              <a:rPr lang="en-US" sz="2400" dirty="0">
                <a:latin typeface="Georgia" panose="02040502050405020303" pitchFamily="18" charset="0"/>
              </a:rPr>
              <a:t>	</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858000" y="0"/>
            <a:ext cx="2286000" cy="990600"/>
          </a:xfrm>
          <a:prstGeom prst="rect">
            <a:avLst/>
          </a:prstGeom>
          <a:noFill/>
          <a:ln w="9525">
            <a:noFill/>
            <a:miter lim="800000"/>
            <a:headEnd/>
            <a:tailEnd/>
          </a:ln>
        </p:spPr>
        <p:txBody>
          <a:bodyPr anchor="ctr"/>
          <a:lstStyle/>
          <a:p>
            <a:pPr eaLnBrk="0" hangingPunct="0">
              <a:defRPr/>
            </a:pPr>
            <a:r>
              <a:rPr lang="en-US" sz="2400" b="1" kern="0" dirty="0" smtClean="0">
                <a:solidFill>
                  <a:schemeClr val="bg1"/>
                </a:solidFill>
                <a:latin typeface="Georgia" pitchFamily="18" charset="0"/>
                <a:ea typeface="+mj-ea"/>
                <a:cs typeface="+mj-cs"/>
              </a:rPr>
              <a:t>Core issues</a:t>
            </a:r>
            <a:endParaRPr lang="en-US" sz="24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outerShdw blurRad="50800" dist="50800" dir="5400000" algn="ctr" rotWithShape="0">
              <a:srgbClr val="000000">
                <a:alpha val="20000"/>
              </a:srgbClr>
            </a:outerShdw>
          </a:effectLst>
        </p:spPr>
      </p:pic>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3" name="TextBox 2"/>
          <p:cNvSpPr txBox="1"/>
          <p:nvPr/>
        </p:nvSpPr>
        <p:spPr>
          <a:xfrm>
            <a:off x="228600" y="1676400"/>
            <a:ext cx="8534400" cy="4154984"/>
          </a:xfrm>
          <a:prstGeom prst="rect">
            <a:avLst/>
          </a:prstGeom>
          <a:noFill/>
        </p:spPr>
        <p:txBody>
          <a:bodyPr wrap="square" rtlCol="0">
            <a:spAutoFit/>
          </a:bodyPr>
          <a:lstStyle/>
          <a:p>
            <a:pPr>
              <a:buClr>
                <a:schemeClr val="tx1"/>
              </a:buClr>
              <a:defRPr/>
            </a:pPr>
            <a:r>
              <a:rPr lang="en-US" sz="2400" dirty="0" smtClean="0">
                <a:solidFill>
                  <a:schemeClr val="bg1"/>
                </a:solidFill>
                <a:latin typeface="Georgia" panose="02040502050405020303" pitchFamily="18" charset="0"/>
              </a:rPr>
              <a:t>Santos &amp; Barrett (chap. 7) find, studying southern Ethiopian (</a:t>
            </a:r>
            <a:r>
              <a:rPr lang="en-US" sz="2400" dirty="0" err="1" smtClean="0">
                <a:solidFill>
                  <a:schemeClr val="bg1"/>
                </a:solidFill>
                <a:latin typeface="Georgia" panose="02040502050405020303" pitchFamily="18" charset="0"/>
              </a:rPr>
              <a:t>Borana</a:t>
            </a:r>
            <a:r>
              <a:rPr lang="en-US" sz="2400" dirty="0" smtClean="0">
                <a:solidFill>
                  <a:schemeClr val="bg1"/>
                </a:solidFill>
                <a:latin typeface="Georgia" panose="02040502050405020303" pitchFamily="18" charset="0"/>
              </a:rPr>
              <a:t>) pastoralists:</a:t>
            </a:r>
          </a:p>
          <a:p>
            <a:pPr>
              <a:buClr>
                <a:schemeClr val="tx1"/>
              </a:buClr>
              <a:defRPr/>
            </a:pPr>
            <a:endParaRPr lang="en-US" sz="2400" dirty="0">
              <a:solidFill>
                <a:schemeClr val="bg1"/>
              </a:solidFill>
              <a:latin typeface="Georgia" panose="02040502050405020303" pitchFamily="18" charset="0"/>
            </a:endParaRPr>
          </a:p>
          <a:p>
            <a:pPr marL="457200" indent="-457200">
              <a:buClr>
                <a:schemeClr val="bg1"/>
              </a:buClr>
              <a:buAutoNum type="arabicParenR"/>
              <a:defRPr/>
            </a:pPr>
            <a:r>
              <a:rPr lang="en-US" sz="2400" dirty="0" smtClean="0">
                <a:solidFill>
                  <a:schemeClr val="bg1"/>
                </a:solidFill>
                <a:latin typeface="Georgia" panose="02040502050405020303" pitchFamily="18" charset="0"/>
              </a:rPr>
              <a:t>Poverty traps only arise due to </a:t>
            </a:r>
            <a:r>
              <a:rPr lang="en-US" sz="2400" i="1" dirty="0" smtClean="0">
                <a:solidFill>
                  <a:schemeClr val="bg1"/>
                </a:solidFill>
                <a:latin typeface="Georgia" panose="02040502050405020303" pitchFamily="18" charset="0"/>
              </a:rPr>
              <a:t>drought years</a:t>
            </a:r>
            <a:r>
              <a:rPr lang="en-US" sz="2400" dirty="0" smtClean="0">
                <a:solidFill>
                  <a:schemeClr val="bg1"/>
                </a:solidFill>
                <a:latin typeface="Georgia" panose="02040502050405020303" pitchFamily="18" charset="0"/>
              </a:rPr>
              <a:t>.</a:t>
            </a:r>
          </a:p>
          <a:p>
            <a:pPr marL="457200" indent="-457200">
              <a:buClr>
                <a:schemeClr val="bg1"/>
              </a:buClr>
              <a:buAutoNum type="arabicParenR"/>
              <a:defRPr/>
            </a:pPr>
            <a:endParaRPr lang="en-US" sz="2400" dirty="0" smtClean="0">
              <a:solidFill>
                <a:schemeClr val="bg1"/>
              </a:solidFill>
              <a:latin typeface="Georgia" panose="02040502050405020303" pitchFamily="18" charset="0"/>
            </a:endParaRPr>
          </a:p>
          <a:p>
            <a:pPr marL="457200" indent="-457200">
              <a:buClr>
                <a:schemeClr val="bg1"/>
              </a:buClr>
              <a:buAutoNum type="arabicParenR"/>
              <a:defRPr/>
            </a:pPr>
            <a:r>
              <a:rPr lang="en-US" sz="2400" i="1" dirty="0" smtClean="0">
                <a:solidFill>
                  <a:schemeClr val="bg1"/>
                </a:solidFill>
                <a:latin typeface="Georgia" panose="02040502050405020303" pitchFamily="18" charset="0"/>
              </a:rPr>
              <a:t>Herder ability </a:t>
            </a:r>
            <a:r>
              <a:rPr lang="en-US" sz="2400" dirty="0" smtClean="0">
                <a:solidFill>
                  <a:schemeClr val="bg1"/>
                </a:solidFill>
                <a:latin typeface="Georgia" panose="02040502050405020303" pitchFamily="18" charset="0"/>
              </a:rPr>
              <a:t>– e.g., heterogeneity in skill to deal with drought – reveals distinct wealth dynamics, with at least two distinct groups within these communities.</a:t>
            </a:r>
          </a:p>
          <a:p>
            <a:pPr marL="457200" indent="-457200">
              <a:buClr>
                <a:schemeClr val="bg1"/>
              </a:buClr>
              <a:buAutoNum type="arabicParenR"/>
              <a:defRPr/>
            </a:pPr>
            <a:endParaRPr lang="en-US" sz="2400" dirty="0">
              <a:solidFill>
                <a:schemeClr val="bg1"/>
              </a:solidFill>
              <a:latin typeface="Georgia" panose="02040502050405020303" pitchFamily="18" charset="0"/>
            </a:endParaRPr>
          </a:p>
          <a:p>
            <a:pPr marL="457200" indent="-457200">
              <a:buClr>
                <a:schemeClr val="bg1"/>
              </a:buClr>
              <a:buAutoNum type="arabicParenR"/>
              <a:defRPr/>
            </a:pPr>
            <a:r>
              <a:rPr lang="en-US" sz="2400" dirty="0" smtClean="0">
                <a:solidFill>
                  <a:schemeClr val="bg1"/>
                </a:solidFill>
                <a:latin typeface="Georgia" panose="02040502050405020303" pitchFamily="18" charset="0"/>
              </a:rPr>
              <a:t>The </a:t>
            </a:r>
            <a:r>
              <a:rPr lang="en-US" sz="2400" i="1" dirty="0" smtClean="0">
                <a:solidFill>
                  <a:schemeClr val="bg1"/>
                </a:solidFill>
                <a:latin typeface="Georgia" panose="02040502050405020303" pitchFamily="18" charset="0"/>
              </a:rPr>
              <a:t>different groups need different types of assistance</a:t>
            </a:r>
            <a:r>
              <a:rPr lang="en-US" sz="2400" dirty="0" smtClean="0">
                <a:solidFill>
                  <a:schemeClr val="bg1"/>
                </a:solidFill>
                <a:latin typeface="Georgia" panose="02040502050405020303" pitchFamily="18" charset="0"/>
              </a:rPr>
              <a:t>. One-size-fits-all policies commonly inefficient. </a:t>
            </a:r>
          </a:p>
        </p:txBody>
      </p:sp>
      <p:sp>
        <p:nvSpPr>
          <p:cNvPr id="6" name="Title 5"/>
          <p:cNvSpPr txBox="1">
            <a:spLocks/>
          </p:cNvSpPr>
          <p:nvPr/>
        </p:nvSpPr>
        <p:spPr bwMode="auto">
          <a:xfrm>
            <a:off x="7239000" y="0"/>
            <a:ext cx="1905000" cy="990600"/>
          </a:xfrm>
          <a:prstGeom prst="rect">
            <a:avLst/>
          </a:prstGeom>
          <a:noFill/>
          <a:ln w="9525">
            <a:noFill/>
            <a:miter lim="800000"/>
            <a:headEnd/>
            <a:tailEnd/>
          </a:ln>
        </p:spPr>
        <p:txBody>
          <a:bodyPr anchor="ctr"/>
          <a:lstStyle/>
          <a:p>
            <a:pPr eaLnBrk="0" hangingPunct="0">
              <a:defRPr/>
            </a:pPr>
            <a:r>
              <a:rPr lang="en-US" sz="2400" b="1" kern="0" dirty="0" smtClean="0">
                <a:solidFill>
                  <a:schemeClr val="bg1"/>
                </a:solidFill>
                <a:latin typeface="Georgia" pitchFamily="18" charset="0"/>
                <a:ea typeface="+mj-ea"/>
                <a:cs typeface="+mj-cs"/>
              </a:rPr>
              <a:t>Findings</a:t>
            </a:r>
            <a:endParaRPr lang="en-US" sz="24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483301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248400" y="0"/>
            <a:ext cx="2895600" cy="990600"/>
          </a:xfrm>
          <a:prstGeom prst="rect">
            <a:avLst/>
          </a:prstGeom>
          <a:noFill/>
          <a:ln w="9525">
            <a:noFill/>
            <a:miter lim="800000"/>
            <a:headEnd/>
            <a:tailEnd/>
          </a:ln>
        </p:spPr>
        <p:txBody>
          <a:bodyPr anchor="ctr"/>
          <a:lstStyle/>
          <a:p>
            <a:pPr eaLnBrk="0" hangingPunct="0">
              <a:defRPr/>
            </a:pPr>
            <a:r>
              <a:rPr lang="en-US" sz="2400" b="1" kern="0" dirty="0" smtClean="0">
                <a:solidFill>
                  <a:schemeClr val="bg1"/>
                </a:solidFill>
                <a:latin typeface="Georgia" pitchFamily="18" charset="0"/>
                <a:ea typeface="+mj-ea"/>
                <a:cs typeface="+mj-cs"/>
              </a:rPr>
              <a:t>State-conditional herd growth</a:t>
            </a:r>
            <a:endParaRPr lang="en-US" sz="2400" b="1" kern="0" dirty="0">
              <a:solidFill>
                <a:schemeClr val="bg1"/>
              </a:solidFill>
              <a:latin typeface="Georgia" pitchFamily="18" charset="0"/>
              <a:ea typeface="+mj-ea"/>
              <a:cs typeface="+mj-cs"/>
            </a:endParaRPr>
          </a:p>
        </p:txBody>
      </p:sp>
      <p:sp>
        <p:nvSpPr>
          <p:cNvPr id="2" name="Content Placeholder 1"/>
          <p:cNvSpPr>
            <a:spLocks noGrp="1"/>
          </p:cNvSpPr>
          <p:nvPr>
            <p:ph idx="1"/>
          </p:nvPr>
        </p:nvSpPr>
        <p:spPr>
          <a:xfrm>
            <a:off x="76200" y="1219201"/>
            <a:ext cx="9067800" cy="1295400"/>
          </a:xfrm>
        </p:spPr>
        <p:txBody>
          <a:bodyPr/>
          <a:lstStyle/>
          <a:p>
            <a:pPr marL="0" indent="0">
              <a:buNone/>
            </a:pPr>
            <a:r>
              <a:rPr lang="en-US" altLang="en-US" sz="2400" dirty="0" smtClean="0">
                <a:latin typeface="Georgia" panose="02040502050405020303" pitchFamily="18" charset="0"/>
              </a:rPr>
              <a:t>Elicited pastoralists’ beliefs about herd growth under different (and their expected) rainfall conditions.</a:t>
            </a:r>
          </a:p>
          <a:p>
            <a:pPr marL="0" indent="0">
              <a:buNone/>
            </a:pPr>
            <a:r>
              <a:rPr lang="en-US" altLang="en-US" sz="2400" dirty="0" smtClean="0">
                <a:latin typeface="Georgia" panose="02040502050405020303" pitchFamily="18" charset="0"/>
              </a:rPr>
              <a:t>Under normal/good </a:t>
            </a:r>
            <a:r>
              <a:rPr lang="en-US" altLang="en-US" sz="2400" dirty="0">
                <a:latin typeface="Georgia" panose="02040502050405020303" pitchFamily="18" charset="0"/>
              </a:rPr>
              <a:t>rainfall, virtually universal expectations of </a:t>
            </a:r>
            <a:r>
              <a:rPr lang="en-US" altLang="en-US" sz="2400" dirty="0" smtClean="0">
                <a:latin typeface="Georgia" panose="02040502050405020303" pitchFamily="18" charset="0"/>
              </a:rPr>
              <a:t>near-linear growth</a:t>
            </a:r>
            <a:r>
              <a:rPr lang="en-US" altLang="en-US" sz="2400" dirty="0">
                <a:latin typeface="Georgia" panose="02040502050405020303" pitchFamily="18" charset="0"/>
              </a:rPr>
              <a:t>, with minimal dispersion among herders. </a:t>
            </a:r>
          </a:p>
          <a:p>
            <a:endParaRPr lang="en-US" sz="2400" dirty="0">
              <a:latin typeface="Georgia" panose="02040502050405020303"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7" y="3059228"/>
            <a:ext cx="4861829" cy="3646372"/>
          </a:xfrm>
          <a:prstGeom prst="rect">
            <a:avLst/>
          </a:prstGeom>
        </p:spPr>
      </p:pic>
      <p:pic>
        <p:nvPicPr>
          <p:cNvPr id="9" name="Picture 8"/>
          <p:cNvPicPr>
            <a:picLocks noChangeAspect="1"/>
          </p:cNvPicPr>
          <p:nvPr/>
        </p:nvPicPr>
        <p:blipFill>
          <a:blip r:embed="rId4"/>
          <a:stretch>
            <a:fillRect/>
          </a:stretch>
        </p:blipFill>
        <p:spPr>
          <a:xfrm>
            <a:off x="5257800" y="3059228"/>
            <a:ext cx="3661406" cy="3646372"/>
          </a:xfrm>
          <a:prstGeom prst="rect">
            <a:avLst/>
          </a:prstGeom>
        </p:spPr>
      </p:pic>
    </p:spTree>
    <p:extLst>
      <p:ext uri="{BB962C8B-B14F-4D97-AF65-F5344CB8AC3E}">
        <p14:creationId xmlns:p14="http://schemas.microsoft.com/office/powerpoint/2010/main" val="3085139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248400" y="0"/>
            <a:ext cx="2895600" cy="990600"/>
          </a:xfrm>
          <a:prstGeom prst="rect">
            <a:avLst/>
          </a:prstGeom>
          <a:noFill/>
          <a:ln w="9525">
            <a:noFill/>
            <a:miter lim="800000"/>
            <a:headEnd/>
            <a:tailEnd/>
          </a:ln>
        </p:spPr>
        <p:txBody>
          <a:bodyPr anchor="ctr"/>
          <a:lstStyle/>
          <a:p>
            <a:pPr eaLnBrk="0" hangingPunct="0">
              <a:defRPr/>
            </a:pPr>
            <a:r>
              <a:rPr lang="en-US" sz="2400" b="1" kern="0" dirty="0" smtClean="0">
                <a:solidFill>
                  <a:schemeClr val="bg1"/>
                </a:solidFill>
                <a:latin typeface="Georgia" pitchFamily="18" charset="0"/>
                <a:ea typeface="+mj-ea"/>
                <a:cs typeface="+mj-cs"/>
              </a:rPr>
              <a:t>State-conditional herd growth</a:t>
            </a:r>
            <a:endParaRPr lang="en-US" sz="2400" b="1" kern="0" dirty="0">
              <a:solidFill>
                <a:schemeClr val="bg1"/>
              </a:solidFill>
              <a:latin typeface="Georgia" pitchFamily="18" charset="0"/>
              <a:ea typeface="+mj-ea"/>
              <a:cs typeface="+mj-cs"/>
            </a:endParaRPr>
          </a:p>
        </p:txBody>
      </p:sp>
      <p:sp>
        <p:nvSpPr>
          <p:cNvPr id="2" name="Content Placeholder 1"/>
          <p:cNvSpPr>
            <a:spLocks noGrp="1"/>
          </p:cNvSpPr>
          <p:nvPr>
            <p:ph idx="1"/>
          </p:nvPr>
        </p:nvSpPr>
        <p:spPr>
          <a:xfrm>
            <a:off x="76200" y="1219201"/>
            <a:ext cx="9067800" cy="1295400"/>
          </a:xfrm>
        </p:spPr>
        <p:txBody>
          <a:bodyPr/>
          <a:lstStyle/>
          <a:p>
            <a:pPr marL="0" indent="0">
              <a:buClr>
                <a:schemeClr val="tx1"/>
              </a:buClr>
              <a:buNone/>
              <a:defRPr/>
            </a:pPr>
            <a:r>
              <a:rPr lang="en-US" sz="2400" dirty="0">
                <a:latin typeface="Georgia" panose="02040502050405020303" pitchFamily="18" charset="0"/>
              </a:rPr>
              <a:t>But </a:t>
            </a:r>
            <a:r>
              <a:rPr lang="en-US" sz="2400" dirty="0" smtClean="0">
                <a:latin typeface="Georgia" panose="02040502050405020303" pitchFamily="18" charset="0"/>
              </a:rPr>
              <a:t>in drought years, </a:t>
            </a:r>
            <a:r>
              <a:rPr lang="en-US" sz="2400" dirty="0">
                <a:latin typeface="Georgia" panose="02040502050405020303" pitchFamily="18" charset="0"/>
              </a:rPr>
              <a:t>considerable dispersion, and </a:t>
            </a:r>
            <a:r>
              <a:rPr lang="en-US" sz="2400" dirty="0" smtClean="0">
                <a:latin typeface="Georgia" panose="02040502050405020303" pitchFamily="18" charset="0"/>
              </a:rPr>
              <a:t>highly nonlinear herd dynamics … suggests that </a:t>
            </a:r>
            <a:r>
              <a:rPr lang="en-US" sz="2400" dirty="0">
                <a:latin typeface="Georgia" panose="02040502050405020303" pitchFamily="18" charset="0"/>
              </a:rPr>
              <a:t>multiple equilibria </a:t>
            </a:r>
            <a:r>
              <a:rPr lang="en-US" sz="2400" dirty="0" smtClean="0">
                <a:latin typeface="Georgia" panose="02040502050405020303" pitchFamily="18" charset="0"/>
              </a:rPr>
              <a:t>poverty </a:t>
            </a:r>
            <a:r>
              <a:rPr lang="en-US" sz="2400" dirty="0">
                <a:latin typeface="Georgia" panose="02040502050405020303" pitchFamily="18" charset="0"/>
              </a:rPr>
              <a:t>trap </a:t>
            </a:r>
            <a:r>
              <a:rPr lang="en-US" sz="2400" dirty="0" smtClean="0">
                <a:latin typeface="Georgia" panose="02040502050405020303" pitchFamily="18" charset="0"/>
              </a:rPr>
              <a:t>seen in data arises </a:t>
            </a:r>
            <a:r>
              <a:rPr lang="en-US" sz="2400" dirty="0">
                <a:latin typeface="Georgia" panose="02040502050405020303" pitchFamily="18" charset="0"/>
              </a:rPr>
              <a:t>due to </a:t>
            </a:r>
            <a:r>
              <a:rPr lang="en-US" sz="2400" dirty="0" smtClean="0">
                <a:latin typeface="Georgia" panose="02040502050405020303" pitchFamily="18" charset="0"/>
              </a:rPr>
              <a:t>drought risk. Insurance </a:t>
            </a:r>
            <a:r>
              <a:rPr lang="en-US" sz="2400" dirty="0">
                <a:latin typeface="Georgia" panose="02040502050405020303" pitchFamily="18" charset="0"/>
              </a:rPr>
              <a:t>and risk management ability become </a:t>
            </a:r>
            <a:r>
              <a:rPr lang="en-US" sz="2400" dirty="0" smtClean="0">
                <a:latin typeface="Georgia" panose="02040502050405020303" pitchFamily="18" charset="0"/>
              </a:rPr>
              <a:t>important differentiators.</a:t>
            </a:r>
            <a:endParaRPr lang="en-US" sz="2400" dirty="0">
              <a:latin typeface="Georgia" panose="02040502050405020303" pitchFamily="18" charset="0"/>
            </a:endParaRPr>
          </a:p>
          <a:p>
            <a:endParaRPr lang="en-US" sz="2400" dirty="0">
              <a:latin typeface="Georgia" panose="02040502050405020303" pitchFamily="18" charset="0"/>
            </a:endParaRPr>
          </a:p>
        </p:txBody>
      </p:sp>
      <p:pic>
        <p:nvPicPr>
          <p:cNvPr id="3" name="Picture 2"/>
          <p:cNvPicPr>
            <a:picLocks noChangeAspect="1"/>
          </p:cNvPicPr>
          <p:nvPr/>
        </p:nvPicPr>
        <p:blipFill>
          <a:blip r:embed="rId3"/>
          <a:stretch>
            <a:fillRect/>
          </a:stretch>
        </p:blipFill>
        <p:spPr>
          <a:xfrm>
            <a:off x="5181600" y="2961564"/>
            <a:ext cx="3698098" cy="364842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220" t="8890" r="14779" b="6665"/>
          <a:stretch/>
        </p:blipFill>
        <p:spPr>
          <a:xfrm>
            <a:off x="685800" y="2963678"/>
            <a:ext cx="2590800" cy="3646311"/>
          </a:xfrm>
          <a:prstGeom prst="rect">
            <a:avLst/>
          </a:prstGeom>
        </p:spPr>
      </p:pic>
    </p:spTree>
    <p:extLst>
      <p:ext uri="{BB962C8B-B14F-4D97-AF65-F5344CB8AC3E}">
        <p14:creationId xmlns:p14="http://schemas.microsoft.com/office/powerpoint/2010/main" val="2466444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4525963"/>
          </a:xfrm>
        </p:spPr>
        <p:txBody>
          <a:bodyPr/>
          <a:lstStyle/>
          <a:p>
            <a:pPr marL="0" indent="0">
              <a:spcBef>
                <a:spcPts val="0"/>
              </a:spcBef>
              <a:buNone/>
            </a:pPr>
            <a:r>
              <a:rPr lang="en-US" sz="2000" dirty="0" smtClean="0">
                <a:latin typeface="Georgia"/>
                <a:cs typeface="Georgia"/>
              </a:rPr>
              <a:t>Blend state-specific results		That strongly resemble observed </a:t>
            </a:r>
          </a:p>
          <a:p>
            <a:pPr marL="0" indent="0">
              <a:spcBef>
                <a:spcPts val="0"/>
              </a:spcBef>
              <a:buNone/>
            </a:pPr>
            <a:r>
              <a:rPr lang="en-US" sz="2000" dirty="0" smtClean="0">
                <a:latin typeface="Georgia"/>
                <a:cs typeface="Georgia"/>
              </a:rPr>
              <a:t>and get overall dynamics:</a:t>
            </a:r>
            <a:r>
              <a:rPr lang="en-US" sz="2400" dirty="0" smtClean="0">
                <a:latin typeface="Georgia"/>
                <a:cs typeface="Georgia"/>
              </a:rPr>
              <a:t>		</a:t>
            </a:r>
            <a:r>
              <a:rPr lang="en-US" sz="2000" dirty="0" smtClean="0">
                <a:latin typeface="Georgia"/>
                <a:cs typeface="Georgia"/>
              </a:rPr>
              <a:t>(Lybbert et al </a:t>
            </a:r>
            <a:r>
              <a:rPr lang="en-US" sz="2000" i="1" dirty="0" smtClean="0">
                <a:latin typeface="Georgia"/>
                <a:cs typeface="Georgia"/>
              </a:rPr>
              <a:t>EJ</a:t>
            </a:r>
            <a:r>
              <a:rPr lang="en-US" sz="2000" dirty="0" smtClean="0">
                <a:latin typeface="Georgia"/>
                <a:cs typeface="Georgia"/>
              </a:rPr>
              <a:t> 2004):</a:t>
            </a:r>
          </a:p>
          <a:p>
            <a:pPr marL="0" indent="0">
              <a:buNone/>
            </a:pPr>
            <a:endParaRPr lang="en-US" sz="2400" dirty="0">
              <a:latin typeface="Georgia"/>
              <a:cs typeface="Georgia"/>
            </a:endParaRPr>
          </a:p>
          <a:p>
            <a:pPr marL="0" indent="0">
              <a:buNone/>
            </a:pPr>
            <a:endParaRPr lang="en-US" sz="2400" dirty="0" smtClean="0">
              <a:latin typeface="Georgia"/>
              <a:cs typeface="Georgia"/>
            </a:endParaRPr>
          </a:p>
          <a:p>
            <a:pPr marL="0" indent="0">
              <a:buNone/>
            </a:pPr>
            <a:endParaRPr lang="en-US" sz="2400" dirty="0">
              <a:latin typeface="Georgia"/>
              <a:cs typeface="Georgia"/>
            </a:endParaRPr>
          </a:p>
          <a:p>
            <a:pPr marL="0" indent="0">
              <a:buNone/>
            </a:pPr>
            <a:endParaRPr lang="en-US" sz="2400" dirty="0" smtClean="0">
              <a:latin typeface="Georgia"/>
              <a:cs typeface="Georgia"/>
            </a:endParaRPr>
          </a:p>
          <a:p>
            <a:pPr marL="0" indent="0">
              <a:buNone/>
            </a:pPr>
            <a:endParaRPr lang="en-US" sz="2400" dirty="0">
              <a:latin typeface="Georgia"/>
              <a:cs typeface="Georgia"/>
            </a:endParaRPr>
          </a:p>
          <a:p>
            <a:pPr marL="0" indent="0">
              <a:buNone/>
            </a:pPr>
            <a:endParaRPr lang="en-US" sz="2400" dirty="0" smtClean="0">
              <a:latin typeface="Georgia"/>
              <a:cs typeface="Georgia"/>
            </a:endParaRPr>
          </a:p>
          <a:p>
            <a:pPr marL="0" indent="0">
              <a:buNone/>
            </a:pPr>
            <a:endParaRPr lang="en-US" sz="2400" dirty="0">
              <a:latin typeface="Georgia"/>
              <a:cs typeface="Georgia"/>
            </a:endParaRPr>
          </a:p>
          <a:p>
            <a:pPr marL="0" indent="0">
              <a:buNone/>
            </a:pPr>
            <a:endParaRPr lang="en-US" sz="2400" dirty="0" smtClean="0">
              <a:latin typeface="Georgia"/>
              <a:cs typeface="Georgia"/>
            </a:endParaRPr>
          </a:p>
          <a:p>
            <a:pPr marL="0" indent="0">
              <a:buNone/>
            </a:pPr>
            <a:endParaRPr lang="en-US" sz="2400" dirty="0">
              <a:latin typeface="Georgia"/>
              <a:cs typeface="Georgia"/>
            </a:endParaRPr>
          </a:p>
          <a:p>
            <a:pPr marL="0" indent="0">
              <a:buNone/>
            </a:pPr>
            <a:r>
              <a:rPr lang="en-US" sz="2400" dirty="0" smtClean="0">
                <a:latin typeface="Georgia"/>
                <a:cs typeface="Georgia"/>
              </a:rPr>
              <a:t>For coarse methods, very strong correspondence: equilibria and expected dynamics very similar. </a:t>
            </a:r>
          </a:p>
          <a:p>
            <a:pPr marL="0" indent="0">
              <a:buNone/>
            </a:pPr>
            <a:endParaRPr lang="en-US" sz="2400" dirty="0" smtClean="0">
              <a:latin typeface="Georgia"/>
              <a:cs typeface="Georgia"/>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eaLnBrk="0" hangingPunct="0">
              <a:defRPr/>
            </a:pPr>
            <a:r>
              <a:rPr lang="en-US" sz="2400" b="1" kern="0" dirty="0" smtClean="0">
                <a:solidFill>
                  <a:schemeClr val="bg1"/>
                </a:solidFill>
                <a:latin typeface="Georgia" pitchFamily="18" charset="0"/>
                <a:ea typeface="+mj-ea"/>
                <a:cs typeface="+mj-cs"/>
              </a:rPr>
              <a:t>Expected herd dynamics with stochastic weather</a:t>
            </a:r>
            <a:endParaRPr lang="en-US" sz="2400" b="1" kern="0" dirty="0">
              <a:solidFill>
                <a:schemeClr val="bg1"/>
              </a:solidFill>
              <a:latin typeface="Georgia" pitchFamily="18" charset="0"/>
              <a:ea typeface="+mj-ea"/>
              <a:cs typeface="+mj-cs"/>
            </a:endParaRPr>
          </a:p>
        </p:txBody>
      </p:sp>
      <p:pic>
        <p:nvPicPr>
          <p:cNvPr id="8" name="Picture 7"/>
          <p:cNvPicPr>
            <a:picLocks noChangeAspect="1"/>
          </p:cNvPicPr>
          <p:nvPr/>
        </p:nvPicPr>
        <p:blipFill>
          <a:blip r:embed="rId3"/>
          <a:stretch>
            <a:fillRect/>
          </a:stretch>
        </p:blipFill>
        <p:spPr>
          <a:xfrm>
            <a:off x="457200" y="1874569"/>
            <a:ext cx="4064133" cy="4014227"/>
          </a:xfrm>
          <a:prstGeom prst="rect">
            <a:avLst/>
          </a:prstGeom>
        </p:spPr>
      </p:pic>
      <p:pic>
        <p:nvPicPr>
          <p:cNvPr id="9" name="Picture 6"/>
          <p:cNvPicPr>
            <a:picLocks noChangeAspect="1" noChangeArrowheads="1"/>
          </p:cNvPicPr>
          <p:nvPr/>
        </p:nvPicPr>
        <p:blipFill>
          <a:blip r:embed="rId4" cstate="print"/>
          <a:srcRect/>
          <a:stretch>
            <a:fillRect/>
          </a:stretch>
        </p:blipFill>
        <p:spPr bwMode="auto">
          <a:xfrm>
            <a:off x="4603557" y="1981200"/>
            <a:ext cx="4347364" cy="3566383"/>
          </a:xfrm>
          <a:prstGeom prst="rect">
            <a:avLst/>
          </a:prstGeom>
          <a:noFill/>
          <a:ln w="9525">
            <a:noFill/>
            <a:miter lim="800000"/>
            <a:headEnd/>
            <a:tailEnd/>
          </a:ln>
        </p:spPr>
      </p:pic>
    </p:spTree>
    <p:extLst>
      <p:ext uri="{BB962C8B-B14F-4D97-AF65-F5344CB8AC3E}">
        <p14:creationId xmlns:p14="http://schemas.microsoft.com/office/powerpoint/2010/main" val="3504716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26009"/>
            <a:ext cx="8534400" cy="4525963"/>
          </a:xfrm>
        </p:spPr>
        <p:txBody>
          <a:bodyPr/>
          <a:lstStyle/>
          <a:p>
            <a:pPr marL="0" indent="0">
              <a:spcBef>
                <a:spcPts val="0"/>
              </a:spcBef>
              <a:buNone/>
            </a:pPr>
            <a:r>
              <a:rPr lang="en-US" sz="2400" dirty="0" smtClean="0">
                <a:latin typeface="Georgia" pitchFamily="18" charset="0"/>
              </a:rPr>
              <a:t>Now divide sample into two: lower ability group (4</a:t>
            </a:r>
            <a:r>
              <a:rPr lang="en-US" sz="2400" baseline="30000" dirty="0" smtClean="0">
                <a:latin typeface="Georgia" pitchFamily="18" charset="0"/>
              </a:rPr>
              <a:t>th</a:t>
            </a:r>
            <a:r>
              <a:rPr lang="en-US" sz="2400" dirty="0" smtClean="0">
                <a:latin typeface="Georgia" pitchFamily="18" charset="0"/>
              </a:rPr>
              <a:t> quartile of the herding ability</a:t>
            </a:r>
            <a:r>
              <a:rPr lang="el-GR" sz="2400" i="1" dirty="0" smtClean="0">
                <a:latin typeface="Georgia" pitchFamily="18" charset="0"/>
              </a:rPr>
              <a:t> </a:t>
            </a:r>
            <a:r>
              <a:rPr lang="en-US" sz="2400" dirty="0" err="1" smtClean="0">
                <a:latin typeface="Georgia" pitchFamily="18" charset="0"/>
              </a:rPr>
              <a:t>dist’n</a:t>
            </a:r>
            <a:r>
              <a:rPr lang="en-US" sz="2400" dirty="0" smtClean="0">
                <a:latin typeface="Georgia" pitchFamily="18" charset="0"/>
              </a:rPr>
              <a:t>) and the rest. Re-estimate herd growth models for each sub-sample. </a:t>
            </a:r>
          </a:p>
          <a:p>
            <a:pPr marL="0" indent="0">
              <a:spcBef>
                <a:spcPts val="0"/>
              </a:spcBef>
              <a:buNone/>
            </a:pPr>
            <a:endParaRPr lang="en-US" sz="2400" dirty="0">
              <a:latin typeface="Georgia" pitchFamily="18" charset="0"/>
            </a:endParaRPr>
          </a:p>
          <a:p>
            <a:pPr marL="0" indent="0">
              <a:spcBef>
                <a:spcPts val="0"/>
              </a:spcBef>
              <a:buNone/>
            </a:pPr>
            <a:r>
              <a:rPr lang="en-US" sz="2400" dirty="0" smtClean="0">
                <a:latin typeface="Georgia" pitchFamily="18" charset="0"/>
              </a:rPr>
              <a:t>Find 2 distinct herd dynamics: </a:t>
            </a:r>
          </a:p>
          <a:p>
            <a:pPr marL="0" indent="0">
              <a:spcBef>
                <a:spcPts val="0"/>
              </a:spcBef>
              <a:buNone/>
            </a:pPr>
            <a:endParaRPr lang="en-US" sz="2400" dirty="0" smtClean="0">
              <a:latin typeface="Georgia" pitchFamily="18" charset="0"/>
            </a:endParaRPr>
          </a:p>
          <a:p>
            <a:pPr marL="0" indent="0">
              <a:spcBef>
                <a:spcPts val="0"/>
              </a:spcBef>
              <a:buNone/>
            </a:pPr>
            <a:r>
              <a:rPr lang="en-US" sz="2400" dirty="0" smtClean="0">
                <a:latin typeface="Georgia" pitchFamily="18" charset="0"/>
              </a:rPr>
              <a:t>1. Low ability herders have just </a:t>
            </a:r>
          </a:p>
          <a:p>
            <a:pPr marL="0" indent="0">
              <a:spcBef>
                <a:spcPts val="0"/>
              </a:spcBef>
              <a:buNone/>
            </a:pPr>
            <a:r>
              <a:rPr lang="en-US" sz="2400" dirty="0" smtClean="0">
                <a:latin typeface="Georgia" pitchFamily="18" charset="0"/>
              </a:rPr>
              <a:t>one low-level equilibrium. Their </a:t>
            </a:r>
          </a:p>
          <a:p>
            <a:pPr marL="0" indent="0">
              <a:spcBef>
                <a:spcPts val="0"/>
              </a:spcBef>
              <a:buNone/>
            </a:pPr>
            <a:r>
              <a:rPr lang="en-US" sz="2400" dirty="0">
                <a:latin typeface="Georgia" pitchFamily="18" charset="0"/>
              </a:rPr>
              <a:t>h</a:t>
            </a:r>
            <a:r>
              <a:rPr lang="en-US" sz="2400" dirty="0" smtClean="0">
                <a:latin typeface="Georgia" pitchFamily="18" charset="0"/>
              </a:rPr>
              <a:t>erds collapse inevitably. </a:t>
            </a:r>
          </a:p>
          <a:p>
            <a:pPr marL="0" indent="0">
              <a:spcBef>
                <a:spcPts val="0"/>
              </a:spcBef>
              <a:buNone/>
            </a:pPr>
            <a:endParaRPr lang="en-US" sz="2400" dirty="0" smtClean="0">
              <a:latin typeface="Georgia" pitchFamily="18" charset="0"/>
            </a:endParaRPr>
          </a:p>
          <a:p>
            <a:pPr marL="0" indent="0">
              <a:spcBef>
                <a:spcPts val="0"/>
              </a:spcBef>
              <a:buNone/>
            </a:pPr>
            <a:r>
              <a:rPr lang="en-US" sz="2400" dirty="0" smtClean="0">
                <a:latin typeface="Georgia" pitchFamily="18" charset="0"/>
              </a:rPr>
              <a:t>2. Higher ability herders face </a:t>
            </a:r>
          </a:p>
          <a:p>
            <a:pPr marL="0" indent="0">
              <a:spcBef>
                <a:spcPts val="0"/>
              </a:spcBef>
              <a:buNone/>
            </a:pPr>
            <a:r>
              <a:rPr lang="en-US" sz="2400" dirty="0" smtClean="0">
                <a:latin typeface="Georgia" pitchFamily="18" charset="0"/>
              </a:rPr>
              <a:t>multiple dynamic herd equilibria. </a:t>
            </a:r>
          </a:p>
          <a:p>
            <a:pPr marL="0" indent="0">
              <a:spcBef>
                <a:spcPts val="0"/>
              </a:spcBef>
              <a:buNone/>
            </a:pPr>
            <a:r>
              <a:rPr lang="en-US" sz="2400" dirty="0" smtClean="0">
                <a:latin typeface="Georgia" pitchFamily="18" charset="0"/>
              </a:rPr>
              <a:t>Give them adequate herd, and </a:t>
            </a:r>
          </a:p>
          <a:p>
            <a:pPr marL="0" indent="0">
              <a:spcBef>
                <a:spcPts val="0"/>
              </a:spcBef>
              <a:buNone/>
            </a:pPr>
            <a:r>
              <a:rPr lang="en-US" sz="2400" dirty="0" smtClean="0">
                <a:latin typeface="Georgia" pitchFamily="18" charset="0"/>
              </a:rPr>
              <a:t>They can remain viable.</a:t>
            </a: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eaLnBrk="0" hangingPunct="0">
              <a:defRPr/>
            </a:pPr>
            <a:r>
              <a:rPr lang="en-US" sz="2400" b="1" kern="0" dirty="0" smtClean="0">
                <a:solidFill>
                  <a:schemeClr val="bg1"/>
                </a:solidFill>
                <a:latin typeface="Georgia" pitchFamily="18" charset="0"/>
                <a:ea typeface="+mj-ea"/>
                <a:cs typeface="+mj-cs"/>
              </a:rPr>
              <a:t>Herder ability and expected herd dynamics</a:t>
            </a:r>
            <a:endParaRPr lang="en-US" sz="2400" b="1" kern="0" dirty="0">
              <a:solidFill>
                <a:schemeClr val="bg1"/>
              </a:solidFill>
              <a:latin typeface="Georgia" pitchFamily="18" charset="0"/>
              <a:ea typeface="+mj-ea"/>
              <a:cs typeface="+mj-cs"/>
            </a:endParaRPr>
          </a:p>
        </p:txBody>
      </p:sp>
      <p:sp>
        <p:nvSpPr>
          <p:cNvPr id="2" name="Rectangle 2"/>
          <p:cNvSpPr>
            <a:spLocks noChangeArrowheads="1"/>
          </p:cNvSpPr>
          <p:nvPr/>
        </p:nvSpPr>
        <p:spPr bwMode="auto">
          <a:xfrm flipV="1">
            <a:off x="2590800" y="4249416"/>
            <a:ext cx="135513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3"/>
          <a:stretch>
            <a:fillRect/>
          </a:stretch>
        </p:blipFill>
        <p:spPr>
          <a:xfrm>
            <a:off x="4953000" y="2667000"/>
            <a:ext cx="4118239" cy="4118854"/>
          </a:xfrm>
          <a:prstGeom prst="rect">
            <a:avLst/>
          </a:prstGeom>
        </p:spPr>
      </p:pic>
    </p:spTree>
    <p:extLst>
      <p:ext uri="{BB962C8B-B14F-4D97-AF65-F5344CB8AC3E}">
        <p14:creationId xmlns:p14="http://schemas.microsoft.com/office/powerpoint/2010/main" val="3641455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534400" cy="4800600"/>
          </a:xfrm>
        </p:spPr>
        <p:txBody>
          <a:bodyPr/>
          <a:lstStyle/>
          <a:p>
            <a:pPr marL="0" indent="0">
              <a:buNone/>
            </a:pPr>
            <a:r>
              <a:rPr lang="en-US" sz="2400" dirty="0" smtClean="0">
                <a:latin typeface="Georgia" pitchFamily="18" charset="0"/>
              </a:rPr>
              <a:t>In this region, perhaps the most common post-drought policy intervention (pre-insurance) was herd restocking. </a:t>
            </a:r>
          </a:p>
          <a:p>
            <a:pPr marL="0" indent="0">
              <a:buNone/>
            </a:pPr>
            <a:endParaRPr lang="en-US" sz="2400" dirty="0" smtClean="0">
              <a:latin typeface="Georgia" pitchFamily="18" charset="0"/>
            </a:endParaRPr>
          </a:p>
          <a:p>
            <a:pPr marL="0" indent="0">
              <a:buNone/>
            </a:pPr>
            <a:endParaRPr lang="en-US" sz="2400" dirty="0">
              <a:latin typeface="Georgia" pitchFamily="18" charset="0"/>
            </a:endParaRPr>
          </a:p>
          <a:p>
            <a:pPr marL="0" indent="0">
              <a:spcBef>
                <a:spcPts val="0"/>
              </a:spcBef>
              <a:buNone/>
            </a:pPr>
            <a:r>
              <a:rPr lang="en-US" sz="2400" dirty="0" smtClean="0">
                <a:latin typeface="Georgia" pitchFamily="18" charset="0"/>
              </a:rPr>
              <a:t>With heterogeneous ability, </a:t>
            </a:r>
          </a:p>
          <a:p>
            <a:pPr marL="0" indent="0">
              <a:spcBef>
                <a:spcPts val="0"/>
              </a:spcBef>
              <a:buNone/>
            </a:pPr>
            <a:r>
              <a:rPr lang="en-US" sz="2400" dirty="0" smtClean="0">
                <a:latin typeface="Georgia" pitchFamily="18" charset="0"/>
              </a:rPr>
              <a:t>targeting becomes critical </a:t>
            </a:r>
          </a:p>
          <a:p>
            <a:pPr marL="0" indent="0">
              <a:spcBef>
                <a:spcPts val="0"/>
              </a:spcBef>
              <a:buNone/>
            </a:pPr>
            <a:r>
              <a:rPr lang="en-US" sz="2400" dirty="0" smtClean="0">
                <a:latin typeface="Georgia" pitchFamily="18" charset="0"/>
              </a:rPr>
              <a:t>because expected returns vary </a:t>
            </a:r>
          </a:p>
          <a:p>
            <a:pPr marL="0" indent="0">
              <a:spcBef>
                <a:spcPts val="0"/>
              </a:spcBef>
              <a:buNone/>
            </a:pPr>
            <a:r>
              <a:rPr lang="en-US" sz="2400" dirty="0" smtClean="0">
                <a:latin typeface="Georgia" pitchFamily="18" charset="0"/>
              </a:rPr>
              <a:t>based on recipient ability.</a:t>
            </a:r>
          </a:p>
          <a:p>
            <a:pPr marL="0" indent="0">
              <a:spcBef>
                <a:spcPts val="0"/>
              </a:spcBef>
              <a:buNone/>
            </a:pPr>
            <a:endParaRPr lang="en-US" sz="2400" dirty="0">
              <a:latin typeface="Georgia" pitchFamily="18" charset="0"/>
            </a:endParaRPr>
          </a:p>
          <a:p>
            <a:pPr marL="0" indent="0">
              <a:spcBef>
                <a:spcPts val="0"/>
              </a:spcBef>
              <a:buNone/>
            </a:pPr>
            <a:r>
              <a:rPr lang="en-US" sz="2400" dirty="0" smtClean="0">
                <a:latin typeface="Georgia" pitchFamily="18" charset="0"/>
              </a:rPr>
              <a:t>Only higher ability herders w/</a:t>
            </a:r>
          </a:p>
          <a:p>
            <a:pPr marL="0" indent="0">
              <a:spcBef>
                <a:spcPts val="0"/>
              </a:spcBef>
              <a:buNone/>
            </a:pPr>
            <a:r>
              <a:rPr lang="en-US" sz="2400" dirty="0">
                <a:latin typeface="Georgia" pitchFamily="18" charset="0"/>
              </a:rPr>
              <a:t>i</a:t>
            </a:r>
            <a:r>
              <a:rPr lang="en-US" sz="2400" dirty="0" smtClean="0">
                <a:latin typeface="Georgia" pitchFamily="18" charset="0"/>
              </a:rPr>
              <a:t>nitial herds of 9-22 TLU grow </a:t>
            </a:r>
          </a:p>
          <a:p>
            <a:pPr marL="0" indent="0">
              <a:spcBef>
                <a:spcPts val="0"/>
              </a:spcBef>
              <a:buNone/>
            </a:pPr>
            <a:r>
              <a:rPr lang="en-US" sz="2400" dirty="0" smtClean="0">
                <a:latin typeface="Georgia" pitchFamily="18" charset="0"/>
              </a:rPr>
              <a:t>herds following restocking.</a:t>
            </a:r>
          </a:p>
          <a:p>
            <a:pPr marL="0" indent="0">
              <a:buNone/>
            </a:pPr>
            <a:endParaRPr lang="en-US" sz="2400" dirty="0" smtClean="0">
              <a:latin typeface="Georgia" pitchFamily="18" charset="0"/>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638800" y="0"/>
            <a:ext cx="3505200" cy="990600"/>
          </a:xfrm>
          <a:prstGeom prst="rect">
            <a:avLst/>
          </a:prstGeom>
          <a:noFill/>
          <a:ln w="9525">
            <a:noFill/>
            <a:miter lim="800000"/>
            <a:headEnd/>
            <a:tailEnd/>
          </a:ln>
        </p:spPr>
        <p:txBody>
          <a:bodyPr anchor="ctr"/>
          <a:lstStyle/>
          <a:p>
            <a:pPr eaLnBrk="0" hangingPunct="0">
              <a:defRPr/>
            </a:pPr>
            <a:r>
              <a:rPr lang="en-US" sz="2400" b="1" kern="0" dirty="0" smtClean="0">
                <a:solidFill>
                  <a:schemeClr val="bg1"/>
                </a:solidFill>
                <a:latin typeface="Georgia" pitchFamily="18" charset="0"/>
                <a:ea typeface="+mj-ea"/>
                <a:cs typeface="+mj-cs"/>
              </a:rPr>
              <a:t>The policy challenge</a:t>
            </a:r>
            <a:endParaRPr lang="en-US" sz="2400" b="1" kern="0" dirty="0">
              <a:solidFill>
                <a:schemeClr val="bg1"/>
              </a:solidFill>
              <a:latin typeface="Georgia" pitchFamily="18" charset="0"/>
              <a:ea typeface="+mj-ea"/>
              <a:cs typeface="+mj-cs"/>
            </a:endParaRPr>
          </a:p>
        </p:txBody>
      </p:sp>
      <p:pic>
        <p:nvPicPr>
          <p:cNvPr id="6" name="Picture 5"/>
          <p:cNvPicPr>
            <a:picLocks noChangeAspect="1"/>
          </p:cNvPicPr>
          <p:nvPr/>
        </p:nvPicPr>
        <p:blipFill>
          <a:blip r:embed="rId3"/>
          <a:stretch>
            <a:fillRect/>
          </a:stretch>
        </p:blipFill>
        <p:spPr>
          <a:xfrm>
            <a:off x="4876800" y="2743200"/>
            <a:ext cx="3761775" cy="3700842"/>
          </a:xfrm>
          <a:prstGeom prst="rect">
            <a:avLst/>
          </a:prstGeom>
        </p:spPr>
      </p:pic>
    </p:spTree>
    <p:extLst>
      <p:ext uri="{BB962C8B-B14F-4D97-AF65-F5344CB8AC3E}">
        <p14:creationId xmlns:p14="http://schemas.microsoft.com/office/powerpoint/2010/main" val="3601477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4800600"/>
          </a:xfrm>
        </p:spPr>
        <p:txBody>
          <a:bodyPr/>
          <a:lstStyle/>
          <a:p>
            <a:pPr marL="0" indent="0">
              <a:buNone/>
            </a:pPr>
            <a:r>
              <a:rPr lang="en-US" sz="2400" dirty="0" smtClean="0">
                <a:latin typeface="Georgia" pitchFamily="18" charset="0"/>
              </a:rPr>
              <a:t>We often/understandably target the poorest … but poverty is correlated with both ability and herd size. If we target those with adequate herd size (or adequate herd size and ability), could substantially increase ROI from herd restocking. </a:t>
            </a:r>
          </a:p>
          <a:p>
            <a:pPr marL="0" indent="0">
              <a:buNone/>
            </a:pPr>
            <a:endParaRPr lang="en-US" sz="2400" dirty="0">
              <a:latin typeface="Georgia" pitchFamily="18" charset="0"/>
            </a:endParaRPr>
          </a:p>
          <a:p>
            <a:pPr marL="0" indent="0">
              <a:buNone/>
            </a:pPr>
            <a:endParaRPr lang="en-US" sz="2400" dirty="0" smtClean="0">
              <a:latin typeface="Georgia" pitchFamily="18" charset="0"/>
            </a:endParaRPr>
          </a:p>
          <a:p>
            <a:pPr marL="0" indent="0">
              <a:buNone/>
            </a:pPr>
            <a:endParaRPr lang="en-US" sz="2400" dirty="0" smtClean="0">
              <a:latin typeface="Georgia" pitchFamily="18" charset="0"/>
            </a:endParaRPr>
          </a:p>
          <a:p>
            <a:pPr marL="914400" indent="0">
              <a:spcBef>
                <a:spcPts val="0"/>
              </a:spcBef>
              <a:buNone/>
            </a:pPr>
            <a:r>
              <a:rPr lang="en-US" sz="2400" b="1" u="sng" dirty="0" smtClean="0">
                <a:latin typeface="Georgia" pitchFamily="18" charset="0"/>
              </a:rPr>
              <a:t>Targeting method		ROI pa</a:t>
            </a:r>
          </a:p>
          <a:p>
            <a:pPr marL="914400" indent="0">
              <a:spcBef>
                <a:spcPts val="0"/>
              </a:spcBef>
              <a:buNone/>
            </a:pPr>
            <a:r>
              <a:rPr lang="en-US" sz="2400" dirty="0" smtClean="0">
                <a:latin typeface="Georgia" pitchFamily="18" charset="0"/>
              </a:rPr>
              <a:t>Naïve (poverty status alone)	-4.4%</a:t>
            </a:r>
          </a:p>
          <a:p>
            <a:pPr marL="914400" indent="0">
              <a:spcBef>
                <a:spcPts val="0"/>
              </a:spcBef>
              <a:buNone/>
            </a:pPr>
            <a:r>
              <a:rPr lang="en-US" sz="2400" dirty="0" smtClean="0">
                <a:latin typeface="Georgia" pitchFamily="18" charset="0"/>
              </a:rPr>
              <a:t>Herd size				  3.6%</a:t>
            </a:r>
          </a:p>
          <a:p>
            <a:pPr marL="914400" indent="0">
              <a:spcBef>
                <a:spcPts val="0"/>
              </a:spcBef>
              <a:buNone/>
            </a:pPr>
            <a:r>
              <a:rPr lang="en-US" sz="2400" dirty="0" smtClean="0">
                <a:latin typeface="Georgia" pitchFamily="18" charset="0"/>
              </a:rPr>
              <a:t>Herd size and ability		  5.4%	</a:t>
            </a: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638800" y="0"/>
            <a:ext cx="3505200" cy="990600"/>
          </a:xfrm>
          <a:prstGeom prst="rect">
            <a:avLst/>
          </a:prstGeom>
          <a:noFill/>
          <a:ln w="9525">
            <a:noFill/>
            <a:miter lim="800000"/>
            <a:headEnd/>
            <a:tailEnd/>
          </a:ln>
        </p:spPr>
        <p:txBody>
          <a:bodyPr anchor="ctr"/>
          <a:lstStyle/>
          <a:p>
            <a:pPr eaLnBrk="0" hangingPunct="0">
              <a:defRPr/>
            </a:pPr>
            <a:r>
              <a:rPr lang="en-US" sz="2400" b="1" kern="0" dirty="0" smtClean="0">
                <a:solidFill>
                  <a:schemeClr val="bg1"/>
                </a:solidFill>
                <a:latin typeface="Georgia" pitchFamily="18" charset="0"/>
                <a:ea typeface="+mj-ea"/>
                <a:cs typeface="+mj-cs"/>
              </a:rPr>
              <a:t>The policy challenge</a:t>
            </a:r>
            <a:endParaRPr lang="en-US" sz="24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12869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11016</TotalTime>
  <Words>578</Words>
  <Application>Microsoft Office PowerPoint</Application>
  <PresentationFormat>On-screen Show (4:3)</PresentationFormat>
  <Paragraphs>95</Paragraphs>
  <Slides>12</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Georgia</vt:lpstr>
      <vt:lpstr>Times New Roman</vt:lpstr>
      <vt:lpstr>Wingdings</vt:lpstr>
      <vt:lpstr>ヒラギノ角ゴ Pro W3</vt:lpstr>
      <vt:lpstr>Opportunity104October2008</vt:lpstr>
      <vt:lpstr>Custom Design</vt:lpstr>
      <vt:lpstr>1_Custom Design</vt:lpstr>
      <vt:lpstr>Christopher B. Barrett Cornell University  World Bank seminar “Resilience in the Face of Poverty Traps” Washington, DC December 7,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537</cp:revision>
  <cp:lastPrinted>2016-06-26T20:49:10Z</cp:lastPrinted>
  <dcterms:created xsi:type="dcterms:W3CDTF">2010-06-02T17:17:22Z</dcterms:created>
  <dcterms:modified xsi:type="dcterms:W3CDTF">2018-12-04T15:51:19Z</dcterms:modified>
</cp:coreProperties>
</file>